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 id="2147483724" r:id="rId3"/>
  </p:sldMasterIdLst>
  <p:notesMasterIdLst>
    <p:notesMasterId r:id="rId21"/>
  </p:notesMasterIdLst>
  <p:sldIdLst>
    <p:sldId id="10167" r:id="rId4"/>
    <p:sldId id="287" r:id="rId5"/>
    <p:sldId id="10274" r:id="rId6"/>
    <p:sldId id="1904" r:id="rId7"/>
    <p:sldId id="1905" r:id="rId8"/>
    <p:sldId id="3478" r:id="rId9"/>
    <p:sldId id="263" r:id="rId10"/>
    <p:sldId id="264" r:id="rId11"/>
    <p:sldId id="10161" r:id="rId12"/>
    <p:sldId id="10159" r:id="rId13"/>
    <p:sldId id="10066" r:id="rId14"/>
    <p:sldId id="10262" r:id="rId15"/>
    <p:sldId id="10256" r:id="rId16"/>
    <p:sldId id="2450" r:id="rId17"/>
    <p:sldId id="2426" r:id="rId18"/>
    <p:sldId id="10275" r:id="rId19"/>
    <p:sldId id="1016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629B349-9694-48CC-982C-FBD753EB950D}">
          <p14:sldIdLst>
            <p14:sldId id="10167"/>
            <p14:sldId id="287"/>
            <p14:sldId id="10274"/>
            <p14:sldId id="1904"/>
            <p14:sldId id="1905"/>
            <p14:sldId id="3478"/>
            <p14:sldId id="263"/>
            <p14:sldId id="264"/>
            <p14:sldId id="10161"/>
            <p14:sldId id="10159"/>
            <p14:sldId id="10066"/>
            <p14:sldId id="10262"/>
            <p14:sldId id="10256"/>
            <p14:sldId id="2450"/>
            <p14:sldId id="2426"/>
            <p14:sldId id="10275"/>
            <p14:sldId id="10168"/>
          </p14:sldIdLst>
        </p14:section>
        <p14:section name="Appendix" id="{5BFCBEB7-5E92-4E83-BD5E-7CDC6DE949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07F6B3-2210-449E-B7BF-1E504D42C22F}" v="24" dt="2019-12-07T06:17:15.6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32" autoAdjust="0"/>
    <p:restoredTop sz="95984" autoAdjust="0"/>
  </p:normalViewPr>
  <p:slideViewPr>
    <p:cSldViewPr snapToGrid="0">
      <p:cViewPr varScale="1">
        <p:scale>
          <a:sx n="110" d="100"/>
          <a:sy n="110" d="100"/>
        </p:scale>
        <p:origin x="78" y="11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 Dagdag" userId="c15e7a5d5a65df07" providerId="LiveId" clId="{8707F6B3-2210-449E-B7BF-1E504D42C22F}"/>
    <pc:docChg chg="undo custSel addSld modSld sldOrd modMainMaster">
      <pc:chgData name="Ron Dagdag" userId="c15e7a5d5a65df07" providerId="LiveId" clId="{8707F6B3-2210-449E-B7BF-1E504D42C22F}" dt="2019-12-07T06:17:07.708" v="146"/>
      <pc:docMkLst>
        <pc:docMk/>
      </pc:docMkLst>
      <pc:sldChg chg="addSp delSp modSp modTransition">
        <pc:chgData name="Ron Dagdag" userId="c15e7a5d5a65df07" providerId="LiveId" clId="{8707F6B3-2210-449E-B7BF-1E504D42C22F}" dt="2019-12-07T05:07:54.751" v="131" actId="1076"/>
        <pc:sldMkLst>
          <pc:docMk/>
          <pc:sldMk cId="3418029692" sldId="287"/>
        </pc:sldMkLst>
        <pc:spChg chg="mod">
          <ac:chgData name="Ron Dagdag" userId="c15e7a5d5a65df07" providerId="LiveId" clId="{8707F6B3-2210-449E-B7BF-1E504D42C22F}" dt="2019-12-07T04:59:29.517" v="51" actId="20577"/>
          <ac:spMkLst>
            <pc:docMk/>
            <pc:sldMk cId="3418029692" sldId="287"/>
            <ac:spMk id="2" creationId="{B4E4033E-5B1B-B649-8815-9BFC442EDEFB}"/>
          </ac:spMkLst>
        </pc:spChg>
        <pc:spChg chg="mod">
          <ac:chgData name="Ron Dagdag" userId="c15e7a5d5a65df07" providerId="LiveId" clId="{8707F6B3-2210-449E-B7BF-1E504D42C22F}" dt="2019-12-07T04:59:34.501" v="52" actId="20577"/>
          <ac:spMkLst>
            <pc:docMk/>
            <pc:sldMk cId="3418029692" sldId="287"/>
            <ac:spMk id="3" creationId="{783D31EB-ABB3-C642-B269-0C9DA2AA9DFC}"/>
          </ac:spMkLst>
        </pc:spChg>
        <pc:spChg chg="mod">
          <ac:chgData name="Ron Dagdag" userId="c15e7a5d5a65df07" providerId="LiveId" clId="{8707F6B3-2210-449E-B7BF-1E504D42C22F}" dt="2019-12-07T05:00:17.108" v="90" actId="20577"/>
          <ac:spMkLst>
            <pc:docMk/>
            <pc:sldMk cId="3418029692" sldId="287"/>
            <ac:spMk id="4" creationId="{F0EAE30B-9290-EA48-AE86-50575C31C3F9}"/>
          </ac:spMkLst>
        </pc:spChg>
        <pc:spChg chg="add del mod">
          <ac:chgData name="Ron Dagdag" userId="c15e7a5d5a65df07" providerId="LiveId" clId="{8707F6B3-2210-449E-B7BF-1E504D42C22F}" dt="2019-12-07T04:58:58" v="36" actId="931"/>
          <ac:spMkLst>
            <pc:docMk/>
            <pc:sldMk cId="3418029692" sldId="287"/>
            <ac:spMk id="8" creationId="{74D1FFC4-0730-476B-BEEC-D532BEB47A83}"/>
          </ac:spMkLst>
        </pc:spChg>
        <pc:picChg chg="del">
          <ac:chgData name="Ron Dagdag" userId="c15e7a5d5a65df07" providerId="LiveId" clId="{8707F6B3-2210-449E-B7BF-1E504D42C22F}" dt="2019-12-07T04:58:21.925" v="30" actId="478"/>
          <ac:picMkLst>
            <pc:docMk/>
            <pc:sldMk cId="3418029692" sldId="287"/>
            <ac:picMk id="7" creationId="{BFE2FADA-6177-1B4F-9874-983006C577E0}"/>
          </ac:picMkLst>
        </pc:picChg>
        <pc:picChg chg="add del mod">
          <ac:chgData name="Ron Dagdag" userId="c15e7a5d5a65df07" providerId="LiveId" clId="{8707F6B3-2210-449E-B7BF-1E504D42C22F}" dt="2019-12-07T04:58:49.706" v="35" actId="931"/>
          <ac:picMkLst>
            <pc:docMk/>
            <pc:sldMk cId="3418029692" sldId="287"/>
            <ac:picMk id="10" creationId="{F5B68826-3400-43E0-995D-FD6B7A2DAFA6}"/>
          </ac:picMkLst>
        </pc:picChg>
        <pc:picChg chg="add mod">
          <ac:chgData name="Ron Dagdag" userId="c15e7a5d5a65df07" providerId="LiveId" clId="{8707F6B3-2210-449E-B7BF-1E504D42C22F}" dt="2019-12-07T05:07:54.751" v="131" actId="1076"/>
          <ac:picMkLst>
            <pc:docMk/>
            <pc:sldMk cId="3418029692" sldId="287"/>
            <ac:picMk id="12" creationId="{8B844849-3402-499F-9C8A-0531063B9644}"/>
          </ac:picMkLst>
        </pc:picChg>
      </pc:sldChg>
      <pc:sldChg chg="addSp delSp add">
        <pc:chgData name="Ron Dagdag" userId="c15e7a5d5a65df07" providerId="LiveId" clId="{8707F6B3-2210-449E-B7BF-1E504D42C22F}" dt="2019-12-07T06:16:40" v="144" actId="9405"/>
        <pc:sldMkLst>
          <pc:docMk/>
          <pc:sldMk cId="37702109" sldId="1904"/>
        </pc:sldMkLst>
        <pc:inkChg chg="add del">
          <ac:chgData name="Ron Dagdag" userId="c15e7a5d5a65df07" providerId="LiveId" clId="{8707F6B3-2210-449E-B7BF-1E504D42C22F}" dt="2019-12-07T06:16:40" v="144" actId="9405"/>
          <ac:inkMkLst>
            <pc:docMk/>
            <pc:sldMk cId="37702109" sldId="1904"/>
            <ac:inkMk id="2" creationId="{C716D9B0-6F36-4F9E-9BC0-388C2404FEF6}"/>
          </ac:inkMkLst>
        </pc:inkChg>
      </pc:sldChg>
      <pc:sldChg chg="add">
        <pc:chgData name="Ron Dagdag" userId="c15e7a5d5a65df07" providerId="LiveId" clId="{8707F6B3-2210-449E-B7BF-1E504D42C22F}" dt="2019-12-07T05:09:36.338" v="132"/>
        <pc:sldMkLst>
          <pc:docMk/>
          <pc:sldMk cId="1749565622" sldId="1905"/>
        </pc:sldMkLst>
      </pc:sldChg>
      <pc:sldChg chg="modSp add setBg">
        <pc:chgData name="Ron Dagdag" userId="c15e7a5d5a65df07" providerId="LiveId" clId="{8707F6B3-2210-449E-B7BF-1E504D42C22F}" dt="2019-12-07T05:11:21.311" v="136"/>
        <pc:sldMkLst>
          <pc:docMk/>
          <pc:sldMk cId="1825000364" sldId="3478"/>
        </pc:sldMkLst>
        <pc:spChg chg="mod">
          <ac:chgData name="Ron Dagdag" userId="c15e7a5d5a65df07" providerId="LiveId" clId="{8707F6B3-2210-449E-B7BF-1E504D42C22F}" dt="2019-12-07T05:09:51.204" v="135"/>
          <ac:spMkLst>
            <pc:docMk/>
            <pc:sldMk cId="1825000364" sldId="3478"/>
            <ac:spMk id="3" creationId="{043053BB-0C59-4C2D-866F-343834E4468C}"/>
          </ac:spMkLst>
        </pc:spChg>
      </pc:sldChg>
      <pc:sldChg chg="addSp delSp modSp ord">
        <pc:chgData name="Ron Dagdag" userId="c15e7a5d5a65df07" providerId="LiveId" clId="{8707F6B3-2210-449E-B7BF-1E504D42C22F}" dt="2019-12-07T06:17:07.708" v="146"/>
        <pc:sldMkLst>
          <pc:docMk/>
          <pc:sldMk cId="2201585118" sldId="10161"/>
        </pc:sldMkLst>
        <pc:spChg chg="mod">
          <ac:chgData name="Ron Dagdag" userId="c15e7a5d5a65df07" providerId="LiveId" clId="{8707F6B3-2210-449E-B7BF-1E504D42C22F}" dt="2019-12-07T04:47:59.834" v="13" actId="20577"/>
          <ac:spMkLst>
            <pc:docMk/>
            <pc:sldMk cId="2201585118" sldId="10161"/>
            <ac:spMk id="24" creationId="{8694AF78-38AB-44A5-B343-B46B95065ABB}"/>
          </ac:spMkLst>
        </pc:spChg>
        <pc:spChg chg="mod">
          <ac:chgData name="Ron Dagdag" userId="c15e7a5d5a65df07" providerId="LiveId" clId="{8707F6B3-2210-449E-B7BF-1E504D42C22F}" dt="2019-12-07T04:49:23.082" v="29" actId="20577"/>
          <ac:spMkLst>
            <pc:docMk/>
            <pc:sldMk cId="2201585118" sldId="10161"/>
            <ac:spMk id="25" creationId="{1F038DB9-DEEF-4C11-BA65-E2AE6ECF2696}"/>
          </ac:spMkLst>
        </pc:spChg>
        <pc:spChg chg="mod">
          <ac:chgData name="Ron Dagdag" userId="c15e7a5d5a65df07" providerId="LiveId" clId="{8707F6B3-2210-449E-B7BF-1E504D42C22F}" dt="2019-12-07T04:48:52.973" v="17" actId="20577"/>
          <ac:spMkLst>
            <pc:docMk/>
            <pc:sldMk cId="2201585118" sldId="10161"/>
            <ac:spMk id="26" creationId="{BAE38D4B-1757-4826-9D79-6D58D044598A}"/>
          </ac:spMkLst>
        </pc:spChg>
        <pc:picChg chg="add mod">
          <ac:chgData name="Ron Dagdag" userId="c15e7a5d5a65df07" providerId="LiveId" clId="{8707F6B3-2210-449E-B7BF-1E504D42C22F}" dt="2019-12-07T04:46:47.201" v="3" actId="14100"/>
          <ac:picMkLst>
            <pc:docMk/>
            <pc:sldMk cId="2201585118" sldId="10161"/>
            <ac:picMk id="2" creationId="{6DD7D885-EC36-4599-81CC-DF5FD8A06C2F}"/>
          </ac:picMkLst>
        </pc:picChg>
        <pc:picChg chg="del">
          <ac:chgData name="Ron Dagdag" userId="c15e7a5d5a65df07" providerId="LiveId" clId="{8707F6B3-2210-449E-B7BF-1E504D42C22F}" dt="2019-12-07T04:46:39.897" v="0" actId="478"/>
          <ac:picMkLst>
            <pc:docMk/>
            <pc:sldMk cId="2201585118" sldId="10161"/>
            <ac:picMk id="7" creationId="{D5E96F7A-8994-45F9-BF97-395CF7E6902F}"/>
          </ac:picMkLst>
        </pc:picChg>
      </pc:sldChg>
      <pc:sldChg chg="modSp">
        <pc:chgData name="Ron Dagdag" userId="c15e7a5d5a65df07" providerId="LiveId" clId="{8707F6B3-2210-449E-B7BF-1E504D42C22F}" dt="2019-12-07T05:03:34.563" v="123" actId="20577"/>
        <pc:sldMkLst>
          <pc:docMk/>
          <pc:sldMk cId="1752826362" sldId="10167"/>
        </pc:sldMkLst>
        <pc:spChg chg="mod">
          <ac:chgData name="Ron Dagdag" userId="c15e7a5d5a65df07" providerId="LiveId" clId="{8707F6B3-2210-449E-B7BF-1E504D42C22F}" dt="2019-12-07T05:03:34.563" v="123" actId="20577"/>
          <ac:spMkLst>
            <pc:docMk/>
            <pc:sldMk cId="1752826362" sldId="10167"/>
            <ac:spMk id="4" creationId="{AFA6CE32-D16F-45D0-A8FD-B8143F2082C5}"/>
          </ac:spMkLst>
        </pc:spChg>
        <pc:spChg chg="mod">
          <ac:chgData name="Ron Dagdag" userId="c15e7a5d5a65df07" providerId="LiveId" clId="{8707F6B3-2210-449E-B7BF-1E504D42C22F}" dt="2019-12-07T05:03:07.943" v="119" actId="20577"/>
          <ac:spMkLst>
            <pc:docMk/>
            <pc:sldMk cId="1752826362" sldId="10167"/>
            <ac:spMk id="7" creationId="{9E724EF9-4456-445C-B643-BB1AC689C3F9}"/>
          </ac:spMkLst>
        </pc:spChg>
      </pc:sldChg>
      <pc:sldChg chg="modSp">
        <pc:chgData name="Ron Dagdag" userId="c15e7a5d5a65df07" providerId="LiveId" clId="{8707F6B3-2210-449E-B7BF-1E504D42C22F}" dt="2019-12-07T05:22:03.380" v="142" actId="14100"/>
        <pc:sldMkLst>
          <pc:docMk/>
          <pc:sldMk cId="3287404707" sldId="10168"/>
        </pc:sldMkLst>
        <pc:spChg chg="mod">
          <ac:chgData name="Ron Dagdag" userId="c15e7a5d5a65df07" providerId="LiveId" clId="{8707F6B3-2210-449E-B7BF-1E504D42C22F}" dt="2019-12-07T05:22:03.380" v="142" actId="14100"/>
          <ac:spMkLst>
            <pc:docMk/>
            <pc:sldMk cId="3287404707" sldId="10168"/>
            <ac:spMk id="17" creationId="{8D649937-BE28-445E-AADA-33AE516D988C}"/>
          </ac:spMkLst>
        </pc:spChg>
      </pc:sldChg>
      <pc:sldMasterChg chg="modSldLayout">
        <pc:chgData name="Ron Dagdag" userId="c15e7a5d5a65df07" providerId="LiveId" clId="{8707F6B3-2210-449E-B7BF-1E504D42C22F}" dt="2019-12-07T05:07:14.918" v="127" actId="255"/>
        <pc:sldMasterMkLst>
          <pc:docMk/>
          <pc:sldMasterMk cId="156792762" sldId="2147483648"/>
        </pc:sldMasterMkLst>
        <pc:sldLayoutChg chg="delSp modSp">
          <pc:chgData name="Ron Dagdag" userId="c15e7a5d5a65df07" providerId="LiveId" clId="{8707F6B3-2210-449E-B7BF-1E504D42C22F}" dt="2019-12-07T05:07:14.918" v="127" actId="255"/>
          <pc:sldLayoutMkLst>
            <pc:docMk/>
            <pc:sldMasterMk cId="156792762" sldId="2147483648"/>
            <pc:sldLayoutMk cId="1265216155" sldId="2147483764"/>
          </pc:sldLayoutMkLst>
          <pc:spChg chg="del">
            <ac:chgData name="Ron Dagdag" userId="c15e7a5d5a65df07" providerId="LiveId" clId="{8707F6B3-2210-449E-B7BF-1E504D42C22F}" dt="2019-12-07T05:06:59.712" v="126" actId="478"/>
            <ac:spMkLst>
              <pc:docMk/>
              <pc:sldMasterMk cId="156792762" sldId="2147483648"/>
              <pc:sldLayoutMk cId="1265216155" sldId="2147483764"/>
              <ac:spMk id="28" creationId="{C497D8DA-B4CA-124E-B91A-A392E0CBD4AC}"/>
            </ac:spMkLst>
          </pc:spChg>
          <pc:spChg chg="mod">
            <ac:chgData name="Ron Dagdag" userId="c15e7a5d5a65df07" providerId="LiveId" clId="{8707F6B3-2210-449E-B7BF-1E504D42C22F}" dt="2019-12-07T05:07:14.918" v="127" actId="255"/>
            <ac:spMkLst>
              <pc:docMk/>
              <pc:sldMasterMk cId="156792762" sldId="2147483648"/>
              <pc:sldLayoutMk cId="1265216155" sldId="2147483764"/>
              <ac:spMk id="32" creationId="{B387181D-0359-9A40-B178-844CAA6750AF}"/>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A0E633-DE53-464A-86EF-9D46CC3E2FF8}" type="doc">
      <dgm:prSet loTypeId="urn:microsoft.com/office/officeart/2005/8/layout/chevron1" loCatId="process" qsTypeId="urn:microsoft.com/office/officeart/2005/8/quickstyle/simple1" qsCatId="simple" csTypeId="urn:microsoft.com/office/officeart/2005/8/colors/accent1_2" csCatId="accent1" phldr="1"/>
      <dgm:spPr/>
    </dgm:pt>
    <dgm:pt modelId="{BDFFD794-36B8-45B7-B822-56ED98EAD99E}" type="pres">
      <dgm:prSet presAssocID="{FAA0E633-DE53-464A-86EF-9D46CC3E2FF8}" presName="Name0" presStyleCnt="0">
        <dgm:presLayoutVars>
          <dgm:dir/>
          <dgm:animLvl val="lvl"/>
          <dgm:resizeHandles val="exact"/>
        </dgm:presLayoutVars>
      </dgm:prSet>
      <dgm:spPr/>
    </dgm:pt>
  </dgm:ptLst>
  <dgm:cxnLst>
    <dgm:cxn modelId="{747FA937-278A-4FD9-9A40-4A6732CF7507}" type="presOf" srcId="{FAA0E633-DE53-464A-86EF-9D46CC3E2FF8}" destId="{BDFFD794-36B8-45B7-B822-56ED98EAD99E}"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3:22.124"/>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482.159">2207 0,'6'5,"10"10,0-2,1 0,1-1,0-1,2 0,99 47,-92-45,37 15,-12-5,-1 2,-1 2,5 5,-52-30,0 0,-1 0,1 0,0 0,-1 1,0-1,1 1,-1 0,0-1,0 1,0 1,-1-2,-1 0,1 0,-1 0,1 0,-1 0,0 0,0 1,0-1,0 0,0 0,0 0,-1 0,1 0,-1 0,1 0,-1 0,0 0,0 0,0 0,-7 14,-1-1,0 0,-1 0,-1-1,0 0,-5 4,-28 26,-10 5,33-30,-4 4,-185 171,184-167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7:39.422"/>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7:43.802"/>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3:22.124"/>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482.159">2207 0,'6'5,"10"10,0-2,1 0,1-1,0-1,2 0,99 47,-92-45,37 15,-12-5,-1 2,-1 2,5 5,-52-30,0 0,-1 0,1 0,0 0,-1 1,0-1,1 1,-1 0,0-1,0 1,0 1,-1-2,-1 0,1 0,-1 0,1 0,-1 0,0 0,0 1,0-1,0 0,0 0,0 0,-1 0,1 0,-1 0,1 0,-1 0,0 0,0 0,0 0,-7 14,-1-1,0 0,-1 0,-1-1,0 0,-5 4,-28 26,-10 5,33-30,-4 4,-185 171,184-167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7:39.422"/>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7-12T17:47:43.802"/>
    </inkml:context>
    <inkml:brush xml:id="br0">
      <inkml:brushProperty name="width" value="0.2" units="cm"/>
      <inkml:brushProperty name="height" value="0.2" units="cm"/>
      <inkml:brushProperty name="ignorePressure" value="1"/>
    </inkml:brush>
  </inkml:definitions>
  <inkml:trace contextRef="#ctx0" brushRef="#br0">1 461,'17'0,"377"-17,-141 3,123 5,369-25,-517 3,45-20,-80 14,-167 32,-11 2,1 0,-1 0,1 2,0 0,-1 0,14 3,-29-2,0 0,0 0,0 0,0 0,0 0,0 0,0 0,0 0,0 0,0 0,0 0,0 0,0 0,0 0,0 0,0 0,0 1,0-1,0 0,0 0,0 0,0 0,0 0,1 0,-1 0,0 0,0 0,0 0,0 0,0 0,0 0,0 0,0 0,0 0,0 0,-6 1,5-1,1 0</inkml:trace>
  <inkml:trace contextRef="#ctx0" brushRef="#br0" timeOffset="1">2207 0,'6'5,"10"10,0-2,1 0,1-1,0-1,2 0,99 47,-92-45,37 15,-12-5,-1 2,-1 2,5 5,-52-30,0 0,-1 0,1 0,0 0,-1 1,0-1,1 1,-1 0,0-1,0 1,0 1,-1-2,-1 0,1 0,-1 0,1 0,-1 0,0 0,0 1,0-1,0 0,0 0,0 0,-1 0,1 0,-1 0,1 0,-1 0,0 0,0 0,0 0,-7 14,-1-1,0 0,-1 0,-1-1,0 0,-5 4,-28 26,-10 5,33-30,-4 4,-185 171,184-167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4T02:23:23.189"/>
    </inkml:context>
    <inkml:brush xml:id="br0">
      <inkml:brushProperty name="width" value="0.1" units="cm"/>
      <inkml:brushProperty name="height" value="0.1" units="cm"/>
      <inkml:brushProperty name="color" value="#C00000"/>
      <inkml:brushProperty name="ignorePressure" value="1"/>
    </inkml:brush>
  </inkml:definitions>
  <inkml:trace contextRef="#ctx0" brushRef="#br0">1 466</inkml:trace>
  <inkml:trace contextRef="#ctx0" brushRef="#br0" timeOffset="4027.252">1 484,'21'-2,"1"1,16-6,6 1,4-2,0-3,42-14,-48 11,1 2,1 3,24-2,43-6,-67 9,34-3,398 6,-260 8,-172-3,99 0,48-11,-65 4,-84 7,-1-2,-1-1,0-4,31-6,-57 8,-11 5,-2-2,2 1,0 1,-1-1,0 1,0 0,1 0,0-2,-2 2,2 0,-1 0,0 2,-2-2,0 0,0 0,1 0,-1 0,0 0,0 1,0-1,0 0,1 0,-1 0,0 1,0-1,0 0,0 0,0 2,0-2,0 0,2 0,-2 0,0 1,0-1,0 0,0 0,0 1,0-1,0 0,0 0,0 2,-7 19,-1-6,-1-1,-1 1,1 0,-2-2,1-1,-2 1,-7 5,-37 44,47-50,-13 18,2-1,-5 11,20-29</inkml:trace>
  <inkml:trace contextRef="#ctx0" brushRef="#br0" timeOffset="6179.071">2180 269,'-15'-1,"0"-2,-1 0,2 1,-1-2,0-2,2 1,-14-6,-42-14,58 22,-1-1,2 0,0-1,0 0,-1-1,2 0,-1 0,1-2,0 2,1-2,-6-4,2-3,0-1,0 1,2-1,-1-1,2 1,-3-9,5 10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4T02:34:15.391"/>
    </inkml:context>
    <inkml:brush xml:id="br0">
      <inkml:brushProperty name="width" value="0.1" units="cm"/>
      <inkml:brushProperty name="height" value="0.1" units="cm"/>
      <inkml:brushProperty name="ignorePressure" value="1"/>
    </inkml:brush>
  </inkml:definitions>
  <inkml:trace contextRef="#ctx0" brushRef="#br0">28152 0,'-3'4,"2"0,-1 0,0-1,0 1,1 0,0 0,1 0,-2 0,1 0,1 1,0-1,0 0,0 0,0 0,-1 13,-10 79,-4 0,-17 55,14-83,-2-3,-4 1,-3-2,-17 30,-156 240,29-53,119-186,-250 426,218-390,-6-3,-90 94,134-171,-2-4,-3-2,-2-2,-17 7,-43 25,-80 37,-22-7,-4-9,-3-9,-170 37,-710 140,932-227,-1278 297,153-26,-12-50,777-180,-300-5,705-66,-1295 50,-616-60,1239-14,143 0,-284 13,-288-3,-186-41,622 16,316 15,-670-18,60-10,420 10,-605-46,1034 62,158 14,-383-38,325 24,2-6,-54-20,122 23,1-2,0-2,3-4,-22-14,2-5,2-4,-62-57,18 4,-29-41,-104-126,-39-59,-87-151,283 342,7-3,-23-58,-141-320,30 68,44 93,169 328,1-2,1 0,2-1,1 2,1-4,2-11,-11-50,15 97,1-1,-2 0,2 1,0 0,0 0,0-1,0 0,0 1,0 0,2 0,-2-1,0 0,1 2,-1-2,1 1,1 0,-1-2,0 3,1 0,-1-1,0 1,1 0,-1-1,0 1,1 1,-1-1,0-1,1 2,-1-1,2 1,-2-1,0 1,1 0,0-2,0 2,0 0,4 0,0 0,0 0,-1 2,0-2,2 1,-2 0,1 2,-1-2,0 2,1-2,-1 2,3 2,96 65,9 12,-102-72,-3-1</inkml:trace>
  <inkml:trace contextRef="#ctx0" brushRef="#br0" timeOffset="1600.513">374 324,'0'5,"-2"1,0-1,1-1,-2 1,2-1,-2 2,1-2,-1 0,0 0,-1 0,0 1,-1 3,-14 17,-1-1,-1 0,0-1,-2-2,-1 1,0-4,-1 1,-2-2,-4 1,30-17,-16 8,-1 1,1 0,1 2,-12 10,20-13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548E4E-B20A-432C-8E99-EC270CC2CFEC}" type="datetimeFigureOut">
              <a:rPr lang="en-US" smtClean="0"/>
              <a:t>12/11/2019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F5DBD-C07F-4F75-9404-EAA32D31EEEC}" type="slidenum">
              <a:rPr lang="en-US" smtClean="0"/>
              <a:t>‹#›</a:t>
            </a:fld>
            <a:endParaRPr lang="en-US"/>
          </a:p>
        </p:txBody>
      </p:sp>
    </p:spTree>
    <p:extLst>
      <p:ext uri="{BB962C8B-B14F-4D97-AF65-F5344CB8AC3E}">
        <p14:creationId xmlns:p14="http://schemas.microsoft.com/office/powerpoint/2010/main" val="3774048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@ankitasthana86  480    </a:t>
            </a:r>
          </a:p>
          <a:p>
            <a:r>
              <a:rPr lang="en-US" dirty="0"/>
              <a:t>@</a:t>
            </a:r>
            <a:r>
              <a:rPr lang="en-US" dirty="0" err="1"/>
              <a:t>cesardelatorre</a:t>
            </a:r>
            <a:r>
              <a:rPr lang="en-US" dirty="0"/>
              <a:t> 2845</a:t>
            </a:r>
          </a:p>
          <a:p>
            <a:r>
              <a:rPr lang="en-US" dirty="0"/>
              <a:t>@clauren42 154</a:t>
            </a:r>
          </a:p>
          <a:p>
            <a:r>
              <a:rPr lang="en-US" dirty="0"/>
              <a:t> </a:t>
            </a:r>
          </a:p>
        </p:txBody>
      </p:sp>
      <p:sp>
        <p:nvSpPr>
          <p:cNvPr id="4" name="Slide Number Placeholder 3"/>
          <p:cNvSpPr>
            <a:spLocks noGrp="1"/>
          </p:cNvSpPr>
          <p:nvPr>
            <p:ph type="sldNum" sz="quarter" idx="5"/>
          </p:nvPr>
        </p:nvSpPr>
        <p:spPr/>
        <p:txBody>
          <a:bodyPr/>
          <a:lstStyle/>
          <a:p>
            <a:fld id="{9F6F5DBD-C07F-4F75-9404-EAA32D31EEEC}" type="slidenum">
              <a:rPr lang="en-US" smtClean="0"/>
              <a:t>1</a:t>
            </a:fld>
            <a:endParaRPr lang="en-US"/>
          </a:p>
        </p:txBody>
      </p:sp>
    </p:spTree>
    <p:extLst>
      <p:ext uri="{BB962C8B-B14F-4D97-AF65-F5344CB8AC3E}">
        <p14:creationId xmlns:p14="http://schemas.microsoft.com/office/powerpoint/2010/main" val="3959502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6F5DBD-C07F-4F75-9404-EAA32D31EEEC}" type="slidenum">
              <a:rPr lang="en-US" smtClean="0"/>
              <a:t>2</a:t>
            </a:fld>
            <a:endParaRPr lang="en-US"/>
          </a:p>
        </p:txBody>
      </p:sp>
    </p:spTree>
    <p:extLst>
      <p:ext uri="{BB962C8B-B14F-4D97-AF65-F5344CB8AC3E}">
        <p14:creationId xmlns:p14="http://schemas.microsoft.com/office/powerpoint/2010/main" val="115112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2047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model is an intelligent function which can predict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705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92203-7443-433F-8273-2CE3C5519F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107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99C34AF9-0A65-434B-8DFE-023550CEA79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14196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Dataset: https://github.com/dotnet/machinelearning/blob/master/test/data/wikipedia-detox-250-line-data.tsv</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5A956C-C3BA-49F1-8011-58CD3CCA02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06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Transformers take data, do some work on it, and return new transformed data.</a:t>
            </a:r>
          </a:p>
          <a:p>
            <a:r>
              <a:rPr lang="en-US"/>
              <a:t>One example of a transformer we will need in our example is a Text Featurizer, which takes the text in the issue text and converts it to numbers that our ML algorithms can understand. </a:t>
            </a:r>
          </a:p>
        </p:txBody>
      </p:sp>
      <p:sp>
        <p:nvSpPr>
          <p:cNvPr id="4" name="Slide Number Placeholder 3"/>
          <p:cNvSpPr>
            <a:spLocks noGrp="1"/>
          </p:cNvSpPr>
          <p:nvPr>
            <p:ph type="sldNum" sz="quarter" idx="5"/>
          </p:nvPr>
        </p:nvSpPr>
        <p:spPr/>
        <p:txBody>
          <a:bodyPr/>
          <a:lstStyle/>
          <a:p>
            <a:fld id="{D53B87F2-7899-4CCD-B9D1-828382DCDB03}" type="slidenum">
              <a:rPr lang="en-US" smtClean="0"/>
              <a:t>14</a:t>
            </a:fld>
            <a:endParaRPr lang="en-US"/>
          </a:p>
        </p:txBody>
      </p:sp>
    </p:spTree>
    <p:extLst>
      <p:ext uri="{BB962C8B-B14F-4D97-AF65-F5344CB8AC3E}">
        <p14:creationId xmlns:p14="http://schemas.microsoft.com/office/powerpoint/2010/main" val="2984438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estimator learns from data to create a transformer. Now a model, which turns the input features into output predictions, is a transformer. So we can take estimators that take our example data and produce a model.</a:t>
            </a:r>
          </a:p>
        </p:txBody>
      </p:sp>
      <p:sp>
        <p:nvSpPr>
          <p:cNvPr id="4" name="Slide Number Placeholder 3"/>
          <p:cNvSpPr>
            <a:spLocks noGrp="1"/>
          </p:cNvSpPr>
          <p:nvPr>
            <p:ph type="sldNum" sz="quarter" idx="5"/>
          </p:nvPr>
        </p:nvSpPr>
        <p:spPr/>
        <p:txBody>
          <a:bodyPr/>
          <a:lstStyle/>
          <a:p>
            <a:fld id="{D53B87F2-7899-4CCD-B9D1-828382DCDB03}" type="slidenum">
              <a:rPr lang="en-US" smtClean="0"/>
              <a:t>15</a:t>
            </a:fld>
            <a:endParaRPr lang="en-US"/>
          </a:p>
        </p:txBody>
      </p:sp>
    </p:spTree>
    <p:extLst>
      <p:ext uri="{BB962C8B-B14F-4D97-AF65-F5344CB8AC3E}">
        <p14:creationId xmlns:p14="http://schemas.microsoft.com/office/powerpoint/2010/main" val="7932640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emf"/><Relationship Id="rId5" Type="http://schemas.openxmlformats.org/officeDocument/2006/relationships/image" Target="../media/image6.svg"/><Relationship Id="rId10" Type="http://schemas.openxmlformats.org/officeDocument/2006/relationships/image" Target="../media/image10.svg"/><Relationship Id="rId4" Type="http://schemas.openxmlformats.org/officeDocument/2006/relationships/image" Target="../media/image5.png"/><Relationship Id="rId9"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2.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3.png"/><Relationship Id="rId1" Type="http://schemas.openxmlformats.org/officeDocument/2006/relationships/slideMaster" Target="../slideMasters/slideMaster3.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3.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3.sv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686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0477155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9737026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974659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789708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072887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33724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7794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87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706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82195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682A-57F0-4438-AAED-EA747FFE6D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362DFA-4FE2-476E-90E1-6EFE83D88B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EFC9D0-531A-4912-AF13-D4E661D24B7F}"/>
              </a:ext>
            </a:extLst>
          </p:cNvPr>
          <p:cNvSpPr>
            <a:spLocks noGrp="1"/>
          </p:cNvSpPr>
          <p:nvPr>
            <p:ph type="dt" sz="half" idx="10"/>
          </p:nvPr>
        </p:nvSpPr>
        <p:spPr/>
        <p:txBody>
          <a:bodyPr/>
          <a:lstStyle/>
          <a:p>
            <a:fld id="{6229980B-02E6-420A-BAE4-7504552E7F42}" type="datetimeFigureOut">
              <a:rPr lang="en-US" smtClean="0"/>
              <a:t>12/11/2019</a:t>
            </a:fld>
            <a:endParaRPr lang="en-US"/>
          </a:p>
        </p:txBody>
      </p:sp>
      <p:sp>
        <p:nvSpPr>
          <p:cNvPr id="5" name="Footer Placeholder 4">
            <a:extLst>
              <a:ext uri="{FF2B5EF4-FFF2-40B4-BE49-F238E27FC236}">
                <a16:creationId xmlns:a16="http://schemas.microsoft.com/office/drawing/2014/main" id="{5059A835-1BE4-4750-AFEA-A9B3A6BD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950E0-290F-4AF4-A485-632F1D690D6E}"/>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04469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1035550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43073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Profile_Left">
    <p:bg>
      <p:bgRef idx="1001">
        <a:schemeClr val="bg1"/>
      </p:bgRef>
    </p:bg>
    <p:spTree>
      <p:nvGrpSpPr>
        <p:cNvPr id="1" name=""/>
        <p:cNvGrpSpPr/>
        <p:nvPr/>
      </p:nvGrpSpPr>
      <p:grpSpPr>
        <a:xfrm>
          <a:off x="0" y="0"/>
          <a:ext cx="0" cy="0"/>
          <a:chOff x="0" y="0"/>
          <a:chExt cx="0" cy="0"/>
        </a:xfrm>
      </p:grpSpPr>
      <p:sp>
        <p:nvSpPr>
          <p:cNvPr id="29" name="Title 6">
            <a:extLst>
              <a:ext uri="{FF2B5EF4-FFF2-40B4-BE49-F238E27FC236}">
                <a16:creationId xmlns:a16="http://schemas.microsoft.com/office/drawing/2014/main" id="{D3795A3A-ECF0-AC42-8872-52231F487C07}"/>
              </a:ext>
            </a:extLst>
          </p:cNvPr>
          <p:cNvSpPr>
            <a:spLocks noGrp="1"/>
          </p:cNvSpPr>
          <p:nvPr>
            <p:ph type="title" hasCustomPrompt="1"/>
          </p:nvPr>
        </p:nvSpPr>
        <p:spPr>
          <a:xfrm>
            <a:off x="6703564" y="3848756"/>
            <a:ext cx="5119482" cy="745927"/>
          </a:xfrm>
        </p:spPr>
        <p:txBody>
          <a:bodyPr/>
          <a:lstStyle>
            <a:lvl1pPr>
              <a:defRPr b="1"/>
            </a:lvl1pPr>
          </a:lstStyle>
          <a:p>
            <a:r>
              <a:rPr lang="en-US" dirty="0"/>
              <a:t>Name</a:t>
            </a:r>
            <a:endParaRPr lang="nl-NL" dirty="0"/>
          </a:p>
        </p:txBody>
      </p:sp>
      <p:sp>
        <p:nvSpPr>
          <p:cNvPr id="30" name="Text Placeholder 12">
            <a:extLst>
              <a:ext uri="{FF2B5EF4-FFF2-40B4-BE49-F238E27FC236}">
                <a16:creationId xmlns:a16="http://schemas.microsoft.com/office/drawing/2014/main" id="{C9ACD9AF-576C-114D-A5AE-F60328EBADAF}"/>
              </a:ext>
            </a:extLst>
          </p:cNvPr>
          <p:cNvSpPr>
            <a:spLocks noGrp="1"/>
          </p:cNvSpPr>
          <p:nvPr>
            <p:ph type="body" sz="quarter" idx="10" hasCustomPrompt="1"/>
          </p:nvPr>
        </p:nvSpPr>
        <p:spPr>
          <a:xfrm>
            <a:off x="6703564" y="4594683"/>
            <a:ext cx="5068831" cy="368300"/>
          </a:xfrm>
        </p:spPr>
        <p:txBody>
          <a:bodyPr>
            <a:noAutofit/>
          </a:bodyPr>
          <a:lstStyle>
            <a:lvl1pPr marL="0" indent="0">
              <a:buNone/>
              <a:defRPr sz="1800" b="1" i="0">
                <a:solidFill>
                  <a:schemeClr val="accent2">
                    <a:lumMod val="60000"/>
                    <a:lumOff val="40000"/>
                  </a:schemeClr>
                </a:solidFill>
                <a:latin typeface="Graphik Semibold" panose="020B0503030202060203" pitchFamily="34" charset="77"/>
              </a:defRPr>
            </a:lvl1pPr>
            <a:lvl2pPr>
              <a:defRPr sz="1800"/>
            </a:lvl2pPr>
            <a:lvl3pPr>
              <a:defRPr sz="1800"/>
            </a:lvl3pPr>
            <a:lvl4pPr>
              <a:defRPr sz="1800"/>
            </a:lvl4pPr>
            <a:lvl5pPr>
              <a:defRPr sz="1800"/>
            </a:lvl5pPr>
          </a:lstStyle>
          <a:p>
            <a:pPr lvl="0"/>
            <a:r>
              <a:rPr lang="nl-NL" dirty="0"/>
              <a:t>Functietitel</a:t>
            </a:r>
          </a:p>
        </p:txBody>
      </p:sp>
      <p:sp>
        <p:nvSpPr>
          <p:cNvPr id="32" name="Text Placeholder 31">
            <a:extLst>
              <a:ext uri="{FF2B5EF4-FFF2-40B4-BE49-F238E27FC236}">
                <a16:creationId xmlns:a16="http://schemas.microsoft.com/office/drawing/2014/main" id="{B387181D-0359-9A40-B178-844CAA6750AF}"/>
              </a:ext>
            </a:extLst>
          </p:cNvPr>
          <p:cNvSpPr>
            <a:spLocks noGrp="1"/>
          </p:cNvSpPr>
          <p:nvPr>
            <p:ph type="body" sz="quarter" idx="11" hasCustomPrompt="1"/>
          </p:nvPr>
        </p:nvSpPr>
        <p:spPr>
          <a:xfrm>
            <a:off x="6703564" y="5128631"/>
            <a:ext cx="5170133" cy="951657"/>
          </a:xfrm>
        </p:spPr>
        <p:txBody>
          <a:bodyPr>
            <a:noAutofit/>
          </a:bodyPr>
          <a:lstStyle>
            <a:lvl1pPr marL="0" indent="0">
              <a:lnSpc>
                <a:spcPct val="150000"/>
              </a:lnSpc>
              <a:buNone/>
              <a:defRPr sz="2000" b="0" i="0">
                <a:latin typeface="Graphik Light" panose="020B0403030202060203" pitchFamily="34" charset="77"/>
              </a:defRPr>
            </a:lvl1pPr>
            <a:lvl2pPr>
              <a:defRPr sz="1000" b="0" i="0">
                <a:latin typeface="Graphik Light" panose="020B0403030202060203" pitchFamily="34" charset="77"/>
              </a:defRPr>
            </a:lvl2pPr>
            <a:lvl3pPr>
              <a:defRPr sz="1000" b="0" i="0">
                <a:latin typeface="Graphik Light" panose="020B0403030202060203" pitchFamily="34" charset="77"/>
              </a:defRPr>
            </a:lvl3pPr>
            <a:lvl4pPr>
              <a:defRPr sz="1000" b="0" i="0">
                <a:latin typeface="Graphik Light" panose="020B0403030202060203" pitchFamily="34" charset="77"/>
              </a:defRPr>
            </a:lvl4pPr>
            <a:lvl5pPr>
              <a:defRPr sz="1000" b="0" i="0">
                <a:latin typeface="Graphik Light" panose="020B0403030202060203" pitchFamily="34" charset="77"/>
              </a:defRPr>
            </a:lvl5pPr>
          </a:lstStyle>
          <a:p>
            <a:pPr lvl="0"/>
            <a:r>
              <a:rPr lang="nl-NL" dirty="0"/>
              <a:t>@twitter</a:t>
            </a:r>
          </a:p>
          <a:p>
            <a:pPr lvl="0"/>
            <a:r>
              <a:rPr lang="nl-NL" dirty="0" err="1"/>
              <a:t>name@infosupport.com</a:t>
            </a:r>
            <a:endParaRPr lang="nl-NL" dirty="0"/>
          </a:p>
          <a:p>
            <a:pPr lvl="0"/>
            <a:r>
              <a:rPr lang="nl-NL" dirty="0" err="1"/>
              <a:t>www.linked.in</a:t>
            </a:r>
            <a:r>
              <a:rPr lang="nl-NL" dirty="0"/>
              <a:t>/in/name</a:t>
            </a:r>
          </a:p>
        </p:txBody>
      </p:sp>
      <p:sp>
        <p:nvSpPr>
          <p:cNvPr id="35" name="Picture Placeholder 33">
            <a:extLst>
              <a:ext uri="{FF2B5EF4-FFF2-40B4-BE49-F238E27FC236}">
                <a16:creationId xmlns:a16="http://schemas.microsoft.com/office/drawing/2014/main" id="{161A0CFC-C228-AE4D-829B-7849D1558257}"/>
              </a:ext>
            </a:extLst>
          </p:cNvPr>
          <p:cNvSpPr>
            <a:spLocks noGrp="1"/>
          </p:cNvSpPr>
          <p:nvPr>
            <p:ph type="pic" sz="quarter" idx="12"/>
          </p:nvPr>
        </p:nvSpPr>
        <p:spPr>
          <a:xfrm>
            <a:off x="-800529" y="-1051034"/>
            <a:ext cx="7504091" cy="9997103"/>
          </a:xfrm>
        </p:spPr>
        <p:txBody>
          <a:bodyPr/>
          <a:lstStyle/>
          <a:p>
            <a:endParaRPr lang="nl-NL" dirty="0"/>
          </a:p>
        </p:txBody>
      </p:sp>
      <p:pic>
        <p:nvPicPr>
          <p:cNvPr id="21" name="Picture 20" descr="A screenshot of a computer screen&#10;&#10;Description automatically generated">
            <a:extLst>
              <a:ext uri="{FF2B5EF4-FFF2-40B4-BE49-F238E27FC236}">
                <a16:creationId xmlns:a16="http://schemas.microsoft.com/office/drawing/2014/main" id="{64AF500D-8FD5-5C45-BAAD-7806A57EBFE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600" t="29748" r="62895" b="63543"/>
          <a:stretch/>
        </p:blipFill>
        <p:spPr>
          <a:xfrm>
            <a:off x="6703564" y="3615015"/>
            <a:ext cx="277990" cy="233741"/>
          </a:xfrm>
          <a:prstGeom prst="rect">
            <a:avLst/>
          </a:prstGeom>
        </p:spPr>
      </p:pic>
    </p:spTree>
    <p:extLst>
      <p:ext uri="{BB962C8B-B14F-4D97-AF65-F5344CB8AC3E}">
        <p14:creationId xmlns:p14="http://schemas.microsoft.com/office/powerpoint/2010/main" val="3119758292"/>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5427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Text Placeholder 13"/>
          <p:cNvSpPr>
            <a:spLocks noGrp="1"/>
          </p:cNvSpPr>
          <p:nvPr>
            <p:ph type="body" sz="quarter" idx="13"/>
          </p:nvPr>
        </p:nvSpPr>
        <p:spPr>
          <a:xfrm>
            <a:off x="838200" y="1825625"/>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3"/>
          <p:cNvSpPr>
            <a:spLocks noGrp="1"/>
          </p:cNvSpPr>
          <p:nvPr>
            <p:ph type="body" sz="quarter" idx="14"/>
          </p:nvPr>
        </p:nvSpPr>
        <p:spPr>
          <a:xfrm>
            <a:off x="6172200" y="1825625"/>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7"/>
          </p:nvPr>
        </p:nvSpPr>
        <p:spPr>
          <a:xfrm>
            <a:off x="838200" y="1106196"/>
            <a:ext cx="10515600" cy="385325"/>
          </a:xfrm>
        </p:spPr>
        <p:txBody>
          <a:bodyPr>
            <a:normAutofit/>
          </a:bodyPr>
          <a:lstStyle>
            <a:lvl1pPr marL="0" indent="0">
              <a:buNone/>
              <a:defRPr sz="2400" b="1" i="1">
                <a:solidFill>
                  <a:schemeClr val="tx1">
                    <a:lumMod val="50000"/>
                    <a:lumOff val="50000"/>
                  </a:schemeClr>
                </a:solidFill>
              </a:defRPr>
            </a:lvl1pPr>
          </a:lstStyle>
          <a:p>
            <a:pPr lvl="0"/>
            <a:r>
              <a:rPr lang="en-US"/>
              <a:t>Click to edit Master text styles</a:t>
            </a:r>
          </a:p>
        </p:txBody>
      </p:sp>
    </p:spTree>
    <p:extLst>
      <p:ext uri="{BB962C8B-B14F-4D97-AF65-F5344CB8AC3E}">
        <p14:creationId xmlns:p14="http://schemas.microsoft.com/office/powerpoint/2010/main" val="1524020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1066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80F48-618B-4E18-B3EA-62304CD85610}"/>
              </a:ext>
            </a:extLst>
          </p:cNvPr>
          <p:cNvSpPr>
            <a:spLocks noGrp="1"/>
          </p:cNvSpPr>
          <p:nvPr>
            <p:ph type="dt" sz="half" idx="10"/>
          </p:nvPr>
        </p:nvSpPr>
        <p:spPr/>
        <p:txBody>
          <a:bodyPr/>
          <a:lstStyle/>
          <a:p>
            <a:fld id="{B3EF3E88-62FB-46E6-925F-94E9C5220847}" type="datetimeFigureOut">
              <a:rPr lang="en-US" smtClean="0"/>
              <a:t>12/11/2019</a:t>
            </a:fld>
            <a:endParaRPr lang="en-US"/>
          </a:p>
        </p:txBody>
      </p:sp>
      <p:sp>
        <p:nvSpPr>
          <p:cNvPr id="3" name="Footer Placeholder 2">
            <a:extLst>
              <a:ext uri="{FF2B5EF4-FFF2-40B4-BE49-F238E27FC236}">
                <a16:creationId xmlns:a16="http://schemas.microsoft.com/office/drawing/2014/main" id="{FF9545F4-9F09-4808-A2FB-40610504CA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E5113F-5DDF-43DB-9CF9-DD81DB173E4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2196825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2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76881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3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533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4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6985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6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3236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0895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5634438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60755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77881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4241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6800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4994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03168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922963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8719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35357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5356375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0130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62264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54490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50144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75803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81402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1743247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4985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3232240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7318023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2208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8523961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14657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93411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2087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8762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9710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2845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9097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379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85452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09959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071234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569692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4959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3665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6412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9498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051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924726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44333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525886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746211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21965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94805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17763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76163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79090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71230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04246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0980513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8095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390241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403607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2907213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2140713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32118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40245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9003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1463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9191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691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6864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1117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05418382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244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624536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76771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16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12/11/2019</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5474166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626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12/11/2019</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9315593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12/11/2019</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29218860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4168313754"/>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image" Target="../media/image22.emf"/><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theme" Target="../theme/theme2.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theme" Target="../theme/theme3.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image" Target="../media/image22.emf"/><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742096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2"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387158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7374122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29.xml"/><Relationship Id="rId1" Type="http://schemas.openxmlformats.org/officeDocument/2006/relationships/video" Target="https://www.youtube.com/embed/o9A4e7zopu8?feature=oembed"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rondagdag/Workshop-MLNet"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www.dagdag.net/" TargetMode="External"/><Relationship Id="rId2" Type="http://schemas.openxmlformats.org/officeDocument/2006/relationships/notesSlide" Target="../notesSlides/notesSlide2.xml"/><Relationship Id="rId1" Type="http://schemas.openxmlformats.org/officeDocument/2006/relationships/slideLayout" Target="../slideLayouts/slideLayout21.xml"/><Relationship Id="rId5" Type="http://schemas.openxmlformats.org/officeDocument/2006/relationships/image" Target="../media/image21.png"/><Relationship Id="rId4" Type="http://schemas.openxmlformats.org/officeDocument/2006/relationships/image" Target="../media/image3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1.xml"/><Relationship Id="rId1" Type="http://schemas.openxmlformats.org/officeDocument/2006/relationships/slideLayout" Target="../slideLayouts/slideLayout5.xml"/><Relationship Id="rId5" Type="http://schemas.openxmlformats.org/officeDocument/2006/relationships/customXml" Target="../ink/ink3.xml"/><Relationship Id="rId4" Type="http://schemas.openxmlformats.org/officeDocument/2006/relationships/customXml" Target="../ink/ink2.xm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4.xml"/><Relationship Id="rId1" Type="http://schemas.openxmlformats.org/officeDocument/2006/relationships/slideLayout" Target="../slideLayouts/slideLayout5.xml"/><Relationship Id="rId5" Type="http://schemas.openxmlformats.org/officeDocument/2006/relationships/customXml" Target="../ink/ink6.xml"/><Relationship Id="rId4" Type="http://schemas.openxmlformats.org/officeDocument/2006/relationships/customXml" Target="../ink/ink5.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90.png"/><Relationship Id="rId2" Type="http://schemas.openxmlformats.org/officeDocument/2006/relationships/image" Target="../media/image33.png"/><Relationship Id="rId1" Type="http://schemas.openxmlformats.org/officeDocument/2006/relationships/slideLayout" Target="../slideLayouts/slideLayout23.xml"/><Relationship Id="rId6" Type="http://schemas.openxmlformats.org/officeDocument/2006/relationships/customXml" Target="../ink/ink8.xml"/><Relationship Id="rId5" Type="http://schemas.openxmlformats.org/officeDocument/2006/relationships/image" Target="../media/image80.png"/><Relationship Id="rId4" Type="http://schemas.openxmlformats.org/officeDocument/2006/relationships/customXml" Target="../ink/ink7.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588263" y="1725817"/>
            <a:ext cx="9029519" cy="1311128"/>
          </a:xfrm>
        </p:spPr>
        <p:txBody>
          <a:bodyPr/>
          <a:lstStyle/>
          <a:p>
            <a:r>
              <a:rPr lang="en-US" noProof="0" dirty="0"/>
              <a:t>Introduction </a:t>
            </a:r>
            <a:r>
              <a:rPr lang="en-US" dirty="0"/>
              <a:t>to </a:t>
            </a:r>
            <a:br>
              <a:rPr lang="en-US" dirty="0"/>
            </a:br>
            <a:r>
              <a:rPr lang="en-US" dirty="0"/>
              <a:t>Machine Learning for .NET</a:t>
            </a:r>
            <a:endParaRPr lang="en-US" noProof="0" dirty="0"/>
          </a:p>
        </p:txBody>
      </p:sp>
      <p:sp>
        <p:nvSpPr>
          <p:cNvPr id="7" name="TextBox 6">
            <a:extLst>
              <a:ext uri="{FF2B5EF4-FFF2-40B4-BE49-F238E27FC236}">
                <a16:creationId xmlns:a16="http://schemas.microsoft.com/office/drawing/2014/main" id="{9E724EF9-4456-445C-B643-BB1AC689C3F9}"/>
              </a:ext>
            </a:extLst>
          </p:cNvPr>
          <p:cNvSpPr txBox="1"/>
          <p:nvPr/>
        </p:nvSpPr>
        <p:spPr>
          <a:xfrm>
            <a:off x="667840" y="4223245"/>
            <a:ext cx="3352831" cy="369332"/>
          </a:xfrm>
          <a:prstGeom prst="rect">
            <a:avLst/>
          </a:prstGeom>
          <a:noFill/>
        </p:spPr>
        <p:txBody>
          <a:bodyPr wrap="square" lIns="0" tIns="0" rIns="0" bIns="0" rtlCol="0" anchor="t">
            <a:spAutoFit/>
          </a:bodyPr>
          <a:lstStyle/>
          <a:p>
            <a:r>
              <a:rPr lang="en-US" sz="2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Ron Dagdag</a:t>
            </a:r>
            <a:endParaRPr lang="en-US"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5282636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83E25062-58EE-496B-BC99-C6512DC44BCC}"/>
              </a:ext>
            </a:extLst>
          </p:cNvPr>
          <p:cNvSpPr txBox="1">
            <a:spLocks/>
          </p:cNvSpPr>
          <p:nvPr/>
        </p:nvSpPr>
        <p:spPr>
          <a:xfrm>
            <a:off x="5002666" y="1131563"/>
            <a:ext cx="6964213" cy="544149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b="1" i="0" u="none" strike="noStrike" kern="1200" cap="none" spc="-100" normalizeH="0" baseline="0" noProof="0" dirty="0">
                <a:ln w="3175">
                  <a:noFill/>
                </a:ln>
                <a:solidFill>
                  <a:srgbClr val="505050"/>
                </a:solidFill>
                <a:effectLst/>
                <a:uLnTx/>
                <a:uFillTx/>
                <a:latin typeface="Segoe UI Light"/>
                <a:ea typeface="+mn-ea"/>
                <a:cs typeface="Segoe UI" pitchFamily="34" charset="0"/>
              </a:rPr>
              <a:t>ML.NET 1.0</a:t>
            </a:r>
          </a:p>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Machine Learning framework for building custom ML Models</a:t>
            </a:r>
            <a:b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br>
            <a:br>
              <a:rPr lang="en-US" sz="2000" b="1" dirty="0">
                <a:solidFill>
                  <a:srgbClr val="D2D2D2">
                    <a:lumMod val="10000"/>
                  </a:srgbClr>
                </a:solidFill>
                <a:latin typeface="Segoe UI Semibold"/>
              </a:rPr>
            </a:br>
            <a:r>
              <a:rPr lang="en-US" sz="2000" b="1" dirty="0">
                <a:solidFill>
                  <a:srgbClr val="D2D2D2">
                    <a:lumMod val="10000"/>
                  </a:srgbClr>
                </a:solidFill>
                <a:latin typeface="Segoe UI Semibold"/>
              </a:rPr>
              <a:t>Custom ML made easy</a:t>
            </a:r>
            <a:br>
              <a:rPr lang="en-US" sz="2000" b="1" dirty="0">
                <a:solidFill>
                  <a:srgbClr val="D2D2D2">
                    <a:lumMod val="10000"/>
                  </a:srgbClr>
                </a:solidFill>
                <a:latin typeface="Segoe UI" panose="020B0502040204020203" pitchFamily="34" charset="0"/>
              </a:rPr>
            </a:br>
            <a:r>
              <a:rPr lang="en-US" sz="2000" dirty="0">
                <a:solidFill>
                  <a:srgbClr val="D2D2D2">
                    <a:lumMod val="10000"/>
                  </a:srgbClr>
                </a:solidFill>
                <a:latin typeface="Segoe UI" panose="020B0502040204020203" pitchFamily="34" charset="0"/>
              </a:rPr>
              <a:t>Automated ML and Tools (Model Builder and CLI)</a:t>
            </a:r>
            <a:br>
              <a:rPr lang="en-US" sz="2000" dirty="0">
                <a:solidFill>
                  <a:srgbClr val="D2D2D2">
                    <a:lumMod val="10000"/>
                  </a:srgbClr>
                </a:solidFill>
                <a:latin typeface="Segoe UI" panose="020B0502040204020203" pitchFamily="34" charset="0"/>
              </a:rPr>
            </a:b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t>Proven at scale</a:t>
            </a: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Azure, Office, Windows </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endParaRPr>
          </a:p>
          <a:p>
            <a:pPr marL="0" marR="0" lvl="0" indent="0" algn="l" defTabSz="913957" rtl="0" eaLnBrk="1" fontAlgn="auto" latinLnBrk="0" hangingPunct="1">
              <a:lnSpc>
                <a:spcPct val="100000"/>
              </a:lnSpc>
              <a:spcBef>
                <a:spcPct val="0"/>
              </a:spcBef>
              <a:spcAft>
                <a:spcPts val="1800"/>
              </a:spcAft>
              <a:buClr>
                <a:srgbClr val="FFFFFF"/>
              </a:buClr>
              <a:buSzTx/>
              <a:buFontTx/>
              <a:buNone/>
              <a:tabLst/>
              <a:defRPr/>
            </a:pPr>
            <a: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t>Extensible</a:t>
            </a:r>
            <a:br>
              <a:rPr kumimoji="0" lang="en-US" sz="2000" b="1" i="0" u="none" strike="noStrike" kern="1200" cap="none" spc="0" normalizeH="0" baseline="0" noProof="0" dirty="0">
                <a:ln>
                  <a:noFill/>
                </a:ln>
                <a:solidFill>
                  <a:srgbClr val="D2D2D2">
                    <a:lumMod val="10000"/>
                  </a:srgbClr>
                </a:solidFill>
                <a:effectLst/>
                <a:uLnTx/>
                <a:uFillTx/>
                <a:latin typeface="Segoe UI" panose="020B0502040204020203" pitchFamily="34" charset="0"/>
                <a:ea typeface="+mn-ea"/>
                <a:cs typeface="Segoe UI" pitchFamily="34" charset="0"/>
              </a:rPr>
            </a:b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TensorFlow, ONNX and Infer.NET</a:t>
            </a:r>
            <a:br>
              <a:rPr lang="en-US" sz="2000" spc="0" dirty="0">
                <a:ln>
                  <a:noFill/>
                </a:ln>
                <a:solidFill>
                  <a:srgbClr val="D2D2D2">
                    <a:lumMod val="10000"/>
                  </a:srgbClr>
                </a:solidFill>
                <a:latin typeface="Segoe UI" panose="020B0502040204020203" pitchFamily="34" charset="0"/>
              </a:rPr>
            </a:br>
            <a:br>
              <a:rPr lang="en-US" sz="2000" spc="0" dirty="0">
                <a:ln>
                  <a:noFill/>
                </a:ln>
                <a:solidFill>
                  <a:srgbClr val="D2D2D2">
                    <a:lumMod val="10000"/>
                  </a:srgbClr>
                </a:solidFill>
                <a:latin typeface="Segoe UI" panose="020B0502040204020203" pitchFamily="34" charset="0"/>
              </a:rPr>
            </a:br>
            <a:b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rgbClr val="D2D2D2">
                    <a:lumMod val="10000"/>
                  </a:srgbClr>
                </a:solidFill>
                <a:effectLst/>
                <a:uLnTx/>
                <a:uFillTx/>
                <a:latin typeface="Segoe UI Semibold"/>
                <a:ea typeface="+mn-ea"/>
                <a:cs typeface="Segoe UI" pitchFamily="34" charset="0"/>
              </a:rPr>
              <a:t>Cross-platform and open-source</a:t>
            </a:r>
            <a:br>
              <a:rPr kumimoji="0" lang="en-US" sz="2000" b="1"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br>
            <a:r>
              <a:rPr kumimoji="0" lang="en-US" sz="2000" b="0" i="0" u="none" strike="noStrike" kern="1200" cap="none" spc="-50" normalizeH="0" baseline="0" noProof="0" dirty="0">
                <a:ln w="3175">
                  <a:noFill/>
                </a:ln>
                <a:solidFill>
                  <a:srgbClr val="D2D2D2">
                    <a:lumMod val="10000"/>
                  </a:srgbClr>
                </a:solidFill>
                <a:effectLst/>
                <a:uLnTx/>
                <a:uFillTx/>
                <a:latin typeface="Segoe UI" panose="020B0502040204020203" pitchFamily="34" charset="0"/>
                <a:ea typeface="+mn-ea"/>
                <a:cs typeface="Segoe UI" pitchFamily="34" charset="0"/>
              </a:rPr>
              <a:t>Runs everywhere</a:t>
            </a:r>
          </a:p>
        </p:txBody>
      </p:sp>
      <p:pic>
        <p:nvPicPr>
          <p:cNvPr id="6" name="Graphic 5">
            <a:extLst>
              <a:ext uri="{FF2B5EF4-FFF2-40B4-BE49-F238E27FC236}">
                <a16:creationId xmlns:a16="http://schemas.microsoft.com/office/drawing/2014/main" id="{44F9CE89-1301-493A-AA39-D052CCB6AF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0329" y="2061210"/>
            <a:ext cx="4796790" cy="4796790"/>
          </a:xfrm>
          <a:prstGeom prst="rect">
            <a:avLst/>
          </a:prstGeom>
        </p:spPr>
      </p:pic>
      <p:sp>
        <p:nvSpPr>
          <p:cNvPr id="8" name="TextBox 7">
            <a:extLst>
              <a:ext uri="{FF2B5EF4-FFF2-40B4-BE49-F238E27FC236}">
                <a16:creationId xmlns:a16="http://schemas.microsoft.com/office/drawing/2014/main" id="{951A13F8-5AE9-4859-B216-8F5B9776B385}"/>
              </a:ext>
            </a:extLst>
          </p:cNvPr>
          <p:cNvSpPr txBox="1"/>
          <p:nvPr/>
        </p:nvSpPr>
        <p:spPr>
          <a:xfrm rot="19221271">
            <a:off x="-163460" y="585453"/>
            <a:ext cx="212301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ML.NET 1.0 @Build 2019</a:t>
            </a:r>
          </a:p>
        </p:txBody>
      </p:sp>
      <p:sp>
        <p:nvSpPr>
          <p:cNvPr id="9" name="Rectangle: Rounded Corners 8">
            <a:extLst>
              <a:ext uri="{FF2B5EF4-FFF2-40B4-BE49-F238E27FC236}">
                <a16:creationId xmlns:a16="http://schemas.microsoft.com/office/drawing/2014/main" id="{738F5400-CE9D-410E-A052-C0304E8202B8}"/>
              </a:ext>
            </a:extLst>
          </p:cNvPr>
          <p:cNvSpPr/>
          <p:nvPr/>
        </p:nvSpPr>
        <p:spPr bwMode="auto">
          <a:xfrm>
            <a:off x="5035718" y="394385"/>
            <a:ext cx="3339381" cy="384048"/>
          </a:xfrm>
          <a:prstGeom prst="roundRect">
            <a:avLst>
              <a:gd name="adj" fmla="val 26320"/>
            </a:avLst>
          </a:prstGeom>
          <a:solidFill>
            <a:srgbClr val="8661C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500" b="1" i="0" u="none" strike="noStrike" kern="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ANNOUNCED @ Build2019</a:t>
            </a:r>
          </a:p>
        </p:txBody>
      </p:sp>
    </p:spTree>
    <p:extLst>
      <p:ext uri="{BB962C8B-B14F-4D97-AF65-F5344CB8AC3E}">
        <p14:creationId xmlns:p14="http://schemas.microsoft.com/office/powerpoint/2010/main" val="175291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3.33333E-6 L 0 0.03842 " pathEditMode="relative" rAng="0" ptsTypes="AA">
                                      <p:cBhvr>
                                        <p:cTn id="9" dur="500" spd="-100000" fill="hold"/>
                                        <p:tgtEl>
                                          <p:spTgt spid="9"/>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1A2054A-82A5-4713-82C4-08FA1882E5E4}"/>
              </a:ext>
            </a:extLst>
          </p:cNvPr>
          <p:cNvGrpSpPr/>
          <p:nvPr/>
        </p:nvGrpSpPr>
        <p:grpSpPr>
          <a:xfrm>
            <a:off x="254777" y="3319446"/>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2427030" y="2435668"/>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2915232" y="26677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3639527" y="2436253"/>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58" name="TextBox 57">
            <a:extLst>
              <a:ext uri="{FF2B5EF4-FFF2-40B4-BE49-F238E27FC236}">
                <a16:creationId xmlns:a16="http://schemas.microsoft.com/office/drawing/2014/main" id="{5EF18167-CA6D-4442-935C-8B3862384731}"/>
              </a:ext>
            </a:extLst>
          </p:cNvPr>
          <p:cNvSpPr txBox="1"/>
          <p:nvPr/>
        </p:nvSpPr>
        <p:spPr>
          <a:xfrm>
            <a:off x="6365116" y="1245177"/>
            <a:ext cx="4542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2F2F2">
                    <a:lumMod val="25000"/>
                  </a:srgbClr>
                </a:solidFill>
                <a:effectLst/>
                <a:uLnTx/>
                <a:uFillTx/>
                <a:latin typeface="Segoe UI"/>
                <a:ea typeface="+mn-ea"/>
                <a:cs typeface="+mn-cs"/>
              </a:rPr>
              <a:t> </a:t>
            </a: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462157" y="3376959"/>
            <a:ext cx="470836" cy="345547"/>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482343" y="4413892"/>
            <a:ext cx="429260" cy="34304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28" name="factory_3" title="Icon of a factory or warehouse">
            <a:extLst>
              <a:ext uri="{FF2B5EF4-FFF2-40B4-BE49-F238E27FC236}">
                <a16:creationId xmlns:a16="http://schemas.microsoft.com/office/drawing/2014/main" id="{3E21944D-4F77-4A03-967F-0AC5F42D9EA8}"/>
              </a:ext>
            </a:extLst>
          </p:cNvPr>
          <p:cNvSpPr>
            <a:spLocks noChangeAspect="1" noEditPoints="1"/>
          </p:cNvSpPr>
          <p:nvPr/>
        </p:nvSpPr>
        <p:spPr bwMode="auto">
          <a:xfrm>
            <a:off x="5254719" y="1575066"/>
            <a:ext cx="411480" cy="3472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2" name="ShoppingCart_E7BF" title="Icon of a shopping cart">
            <a:extLst>
              <a:ext uri="{FF2B5EF4-FFF2-40B4-BE49-F238E27FC236}">
                <a16:creationId xmlns:a16="http://schemas.microsoft.com/office/drawing/2014/main" id="{688686FC-526A-4C1E-90DC-6291C5F058EF}"/>
              </a:ext>
            </a:extLst>
          </p:cNvPr>
          <p:cNvSpPr>
            <a:spLocks noChangeAspect="1" noEditPoints="1"/>
          </p:cNvSpPr>
          <p:nvPr/>
        </p:nvSpPr>
        <p:spPr bwMode="auto">
          <a:xfrm>
            <a:off x="5230670" y="2523829"/>
            <a:ext cx="430126"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6" name="people_3" title="Icon of a person surrounded by brackets">
            <a:extLst>
              <a:ext uri="{FF2B5EF4-FFF2-40B4-BE49-F238E27FC236}">
                <a16:creationId xmlns:a16="http://schemas.microsoft.com/office/drawing/2014/main" id="{98C45569-F45A-4450-98E9-9270AC421914}"/>
              </a:ext>
            </a:extLst>
          </p:cNvPr>
          <p:cNvSpPr>
            <a:spLocks noChangeAspect="1" noEditPoints="1"/>
          </p:cNvSpPr>
          <p:nvPr/>
        </p:nvSpPr>
        <p:spPr bwMode="auto">
          <a:xfrm>
            <a:off x="5261983" y="3472183"/>
            <a:ext cx="403722" cy="40695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37" name="Financial_E7BB" title="Icon of a chart made of vertical lines with a line tracing the top of each, turning into an arrow pointing up">
            <a:extLst>
              <a:ext uri="{FF2B5EF4-FFF2-40B4-BE49-F238E27FC236}">
                <a16:creationId xmlns:a16="http://schemas.microsoft.com/office/drawing/2014/main" id="{78BBF708-9677-46F9-85E9-08327CB91F23}"/>
              </a:ext>
            </a:extLst>
          </p:cNvPr>
          <p:cNvSpPr>
            <a:spLocks noChangeAspect="1" noEditPoints="1"/>
          </p:cNvSpPr>
          <p:nvPr/>
        </p:nvSpPr>
        <p:spPr bwMode="auto">
          <a:xfrm>
            <a:off x="6033090" y="147305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469838" y="5540481"/>
            <a:ext cx="413479" cy="42034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525461" y="1486298"/>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50EF7115-3EA3-4919-95DF-46D18A29800B}"/>
              </a:ext>
            </a:extLst>
          </p:cNvPr>
          <p:cNvSpPr txBox="1"/>
          <p:nvPr/>
        </p:nvSpPr>
        <p:spPr>
          <a:xfrm>
            <a:off x="68185" y="266790"/>
            <a:ext cx="9976129"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kumimoji="0" lang="en-US" sz="4400" i="0" u="none" strike="noStrike" kern="1200" cap="none" spc="-100" normalizeH="0" baseline="0" noProof="0">
                <a:ln w="3175">
                  <a:noFill/>
                </a:ln>
                <a:solidFill>
                  <a:srgbClr val="505050"/>
                </a:solidFill>
                <a:effectLst/>
                <a:uLnTx/>
                <a:uFillTx/>
                <a:latin typeface="Segoe UI Light"/>
                <a:ea typeface="+mn-ea"/>
                <a:cs typeface="+mn-cs"/>
              </a:rPr>
              <a:t>A few things you can do with ML.NET 1.0 …</a:t>
            </a:r>
          </a:p>
        </p:txBody>
      </p:sp>
      <p:sp>
        <p:nvSpPr>
          <p:cNvPr id="57" name="TextBox 56">
            <a:extLst>
              <a:ext uri="{FF2B5EF4-FFF2-40B4-BE49-F238E27FC236}">
                <a16:creationId xmlns:a16="http://schemas.microsoft.com/office/drawing/2014/main" id="{14E33B18-BBC5-43BA-BA17-BB343DBAE62E}"/>
              </a:ext>
            </a:extLst>
          </p:cNvPr>
          <p:cNvSpPr txBox="1"/>
          <p:nvPr/>
        </p:nvSpPr>
        <p:spPr>
          <a:xfrm rot="19221271">
            <a:off x="805683" y="585453"/>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858D08E7-AD10-4338-89D9-883DC0EA8763}"/>
              </a:ext>
            </a:extLst>
          </p:cNvPr>
          <p:cNvPicPr>
            <a:picLocks noChangeAspect="1"/>
          </p:cNvPicPr>
          <p:nvPr/>
        </p:nvPicPr>
        <p:blipFill>
          <a:blip r:embed="rId3"/>
          <a:stretch>
            <a:fillRect/>
          </a:stretch>
        </p:blipFill>
        <p:spPr>
          <a:xfrm>
            <a:off x="4531267" y="4026204"/>
            <a:ext cx="2257425" cy="523875"/>
          </a:xfrm>
          <a:prstGeom prst="rect">
            <a:avLst/>
          </a:prstGeom>
        </p:spPr>
      </p:pic>
      <p:pic>
        <p:nvPicPr>
          <p:cNvPr id="4" name="Picture 3">
            <a:extLst>
              <a:ext uri="{FF2B5EF4-FFF2-40B4-BE49-F238E27FC236}">
                <a16:creationId xmlns:a16="http://schemas.microsoft.com/office/drawing/2014/main" id="{F1AAD00C-805E-43C3-AA18-8CB2A7EF8CF7}"/>
              </a:ext>
            </a:extLst>
          </p:cNvPr>
          <p:cNvPicPr>
            <a:picLocks noChangeAspect="1"/>
          </p:cNvPicPr>
          <p:nvPr/>
        </p:nvPicPr>
        <p:blipFill>
          <a:blip r:embed="rId4"/>
          <a:stretch>
            <a:fillRect/>
          </a:stretch>
        </p:blipFill>
        <p:spPr>
          <a:xfrm>
            <a:off x="211041" y="1308252"/>
            <a:ext cx="11644098" cy="5141762"/>
          </a:xfrm>
          <a:prstGeom prst="rect">
            <a:avLst/>
          </a:prstGeom>
        </p:spPr>
      </p:pic>
      <p:sp>
        <p:nvSpPr>
          <p:cNvPr id="3" name="Rectangle 2">
            <a:extLst>
              <a:ext uri="{FF2B5EF4-FFF2-40B4-BE49-F238E27FC236}">
                <a16:creationId xmlns:a16="http://schemas.microsoft.com/office/drawing/2014/main" id="{B2FBFC08-61E0-42A9-A300-7E920C0C2D13}"/>
              </a:ext>
            </a:extLst>
          </p:cNvPr>
          <p:cNvSpPr/>
          <p:nvPr/>
        </p:nvSpPr>
        <p:spPr bwMode="auto">
          <a:xfrm>
            <a:off x="4140200" y="2897333"/>
            <a:ext cx="3759200" cy="1516559"/>
          </a:xfrm>
          <a:prstGeom prst="rect">
            <a:avLst/>
          </a:prstGeom>
          <a:noFill/>
          <a:ln w="28575">
            <a:solidFill>
              <a:srgbClr val="7030A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nl-NL"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46963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4892F9-2CF6-4F61-91DB-C644D6154739}"/>
              </a:ext>
            </a:extLst>
          </p:cNvPr>
          <p:cNvSpPr>
            <a:spLocks noGrp="1"/>
          </p:cNvSpPr>
          <p:nvPr>
            <p:ph type="title"/>
          </p:nvPr>
        </p:nvSpPr>
        <p:spPr/>
        <p:txBody>
          <a:bodyPr/>
          <a:lstStyle/>
          <a:p>
            <a:r>
              <a:rPr lang="en-US" noProof="0" dirty="0"/>
              <a:t>Three key concepts</a:t>
            </a:r>
          </a:p>
        </p:txBody>
      </p:sp>
    </p:spTree>
    <p:extLst>
      <p:ext uri="{BB962C8B-B14F-4D97-AF65-F5344CB8AC3E}">
        <p14:creationId xmlns:p14="http://schemas.microsoft.com/office/powerpoint/2010/main" val="388836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BB36402-424B-464F-B9CA-4CBEF528F110}"/>
              </a:ext>
            </a:extLst>
          </p:cNvPr>
          <p:cNvGraphicFramePr/>
          <p:nvPr/>
        </p:nvGraphicFramePr>
        <p:xfrm>
          <a:off x="337000" y="6078051"/>
          <a:ext cx="11521046" cy="597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D3DCD0AD-8A78-41F6-90B3-4060FB12066F}"/>
              </a:ext>
            </a:extLst>
          </p:cNvPr>
          <p:cNvSpPr txBox="1"/>
          <p:nvPr/>
        </p:nvSpPr>
        <p:spPr>
          <a:xfrm>
            <a:off x="68185" y="266790"/>
            <a:ext cx="1864934"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1. Data</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sp>
        <p:nvSpPr>
          <p:cNvPr id="16" name="Rectangle 15">
            <a:extLst>
              <a:ext uri="{FF2B5EF4-FFF2-40B4-BE49-F238E27FC236}">
                <a16:creationId xmlns:a16="http://schemas.microsoft.com/office/drawing/2014/main" id="{0A04A3FB-37A9-47DD-B926-0FF9BFE66675}"/>
              </a:ext>
            </a:extLst>
          </p:cNvPr>
          <p:cNvSpPr/>
          <p:nvPr/>
        </p:nvSpPr>
        <p:spPr bwMode="auto">
          <a:xfrm>
            <a:off x="5103921" y="1171653"/>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17" name="Rectangle 16">
            <a:extLst>
              <a:ext uri="{FF2B5EF4-FFF2-40B4-BE49-F238E27FC236}">
                <a16:creationId xmlns:a16="http://schemas.microsoft.com/office/drawing/2014/main" id="{B5A1B286-8758-4A8B-9EAE-F5C862BF13E9}"/>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graphicFrame>
        <p:nvGraphicFramePr>
          <p:cNvPr id="7" name="Table 6">
            <a:extLst>
              <a:ext uri="{FF2B5EF4-FFF2-40B4-BE49-F238E27FC236}">
                <a16:creationId xmlns:a16="http://schemas.microsoft.com/office/drawing/2014/main" id="{D0C955E1-5B59-4402-B9DE-2903A8D61FE9}"/>
              </a:ext>
            </a:extLst>
          </p:cNvPr>
          <p:cNvGraphicFramePr>
            <a:graphicFrameLocks noGrp="1"/>
          </p:cNvGraphicFramePr>
          <p:nvPr/>
        </p:nvGraphicFramePr>
        <p:xfrm>
          <a:off x="2101406" y="4719655"/>
          <a:ext cx="8237817" cy="1843786"/>
        </p:xfrm>
        <a:graphic>
          <a:graphicData uri="http://schemas.openxmlformats.org/drawingml/2006/table">
            <a:tbl>
              <a:tblPr firstRow="1" bandRow="1">
                <a:tableStyleId>{5C22544A-7EE6-4342-B048-85BDC9FD1C3A}</a:tableStyleId>
              </a:tblPr>
              <a:tblGrid>
                <a:gridCol w="5455224">
                  <a:extLst>
                    <a:ext uri="{9D8B030D-6E8A-4147-A177-3AD203B41FA5}">
                      <a16:colId xmlns:a16="http://schemas.microsoft.com/office/drawing/2014/main" val="2718453439"/>
                    </a:ext>
                  </a:extLst>
                </a:gridCol>
                <a:gridCol w="2782593">
                  <a:extLst>
                    <a:ext uri="{9D8B030D-6E8A-4147-A177-3AD203B41FA5}">
                      <a16:colId xmlns:a16="http://schemas.microsoft.com/office/drawing/2014/main" val="3349420473"/>
                    </a:ext>
                  </a:extLst>
                </a:gridCol>
              </a:tblGrid>
              <a:tr h="0">
                <a:tc>
                  <a:txBody>
                    <a:bodyPr/>
                    <a:lstStyle/>
                    <a:p>
                      <a:r>
                        <a:rPr lang="en-US" dirty="0"/>
                        <a:t>Comment Text</a:t>
                      </a:r>
                    </a:p>
                  </a:txBody>
                  <a:tcPr/>
                </a:tc>
                <a:tc>
                  <a:txBody>
                    <a:bodyPr/>
                    <a:lstStyle/>
                    <a:p>
                      <a:r>
                        <a:rPr lang="en-US"/>
                        <a:t>Sentiment</a:t>
                      </a:r>
                    </a:p>
                  </a:txBody>
                  <a:tcPr/>
                </a:tc>
                <a:extLst>
                  <a:ext uri="{0D108BD9-81ED-4DB2-BD59-A6C34878D82A}">
                    <a16:rowId xmlns:a16="http://schemas.microsoft.com/office/drawing/2014/main" val="3341935739"/>
                  </a:ext>
                </a:extLst>
              </a:tr>
              <a:tr h="370840">
                <a:tc>
                  <a:txBody>
                    <a:bodyPr/>
                    <a:lstStyle/>
                    <a:p>
                      <a:r>
                        <a:rPr lang="en-US" sz="1765" u="none" strike="noStrike" kern="1200">
                          <a:effectLst/>
                        </a:rPr>
                        <a:t>Wow... Loved this place.</a:t>
                      </a:r>
                      <a:endParaRPr lang="en-US"/>
                    </a:p>
                  </a:txBody>
                  <a:tcPr/>
                </a:tc>
                <a:tc>
                  <a:txBody>
                    <a:bodyPr/>
                    <a:lstStyle/>
                    <a:p>
                      <a:r>
                        <a:rPr lang="en-US" dirty="0"/>
                        <a:t>1</a:t>
                      </a:r>
                    </a:p>
                  </a:txBody>
                  <a:tcPr/>
                </a:tc>
                <a:extLst>
                  <a:ext uri="{0D108BD9-81ED-4DB2-BD59-A6C34878D82A}">
                    <a16:rowId xmlns:a16="http://schemas.microsoft.com/office/drawing/2014/main" val="3821222271"/>
                  </a:ext>
                </a:extLst>
              </a:tr>
              <a:tr h="370840">
                <a:tc>
                  <a:txBody>
                    <a:bodyPr/>
                    <a:lstStyle/>
                    <a:p>
                      <a:r>
                        <a:rPr lang="en-US" sz="1765" u="none" strike="noStrike" kern="1200">
                          <a:effectLst/>
                        </a:rPr>
                        <a:t>Crust is not good.</a:t>
                      </a:r>
                      <a:endParaRPr lang="en-US"/>
                    </a:p>
                  </a:txBody>
                  <a:tcPr/>
                </a:tc>
                <a:tc>
                  <a:txBody>
                    <a:bodyPr/>
                    <a:lstStyle/>
                    <a:p>
                      <a:r>
                        <a:rPr lang="en-US"/>
                        <a:t>0</a:t>
                      </a:r>
                    </a:p>
                  </a:txBody>
                  <a:tcPr/>
                </a:tc>
                <a:extLst>
                  <a:ext uri="{0D108BD9-81ED-4DB2-BD59-A6C34878D82A}">
                    <a16:rowId xmlns:a16="http://schemas.microsoft.com/office/drawing/2014/main" val="2063998202"/>
                  </a:ext>
                </a:extLst>
              </a:tr>
              <a:tr h="370840">
                <a:tc>
                  <a:txBody>
                    <a:bodyPr/>
                    <a:lstStyle/>
                    <a:p>
                      <a:r>
                        <a:rPr lang="en-US" sz="1765" u="none" strike="noStrike" kern="1200">
                          <a:effectLst/>
                        </a:rPr>
                        <a:t>Not tasty and the texture was just nasty.</a:t>
                      </a:r>
                      <a:endParaRPr lang="en-US"/>
                    </a:p>
                  </a:txBody>
                  <a:tcPr/>
                </a:tc>
                <a:tc>
                  <a:txBody>
                    <a:bodyPr/>
                    <a:lstStyle/>
                    <a:p>
                      <a:r>
                        <a:rPr lang="en-US"/>
                        <a:t>0</a:t>
                      </a:r>
                    </a:p>
                  </a:txBody>
                  <a:tcPr/>
                </a:tc>
                <a:extLst>
                  <a:ext uri="{0D108BD9-81ED-4DB2-BD59-A6C34878D82A}">
                    <a16:rowId xmlns:a16="http://schemas.microsoft.com/office/drawing/2014/main" val="8972036"/>
                  </a:ext>
                </a:extLst>
              </a:tr>
              <a:tr h="370840">
                <a:tc>
                  <a:txBody>
                    <a:bodyPr/>
                    <a:lstStyle/>
                    <a:p>
                      <a:r>
                        <a:rPr lang="en-US" sz="1765" u="none" strike="noStrike" kern="1200">
                          <a:effectLst/>
                        </a:rPr>
                        <a:t>The selection on the menu was great.</a:t>
                      </a:r>
                      <a:endParaRPr lang="en-US"/>
                    </a:p>
                  </a:txBody>
                  <a:tcPr/>
                </a:tc>
                <a:tc>
                  <a:txBody>
                    <a:bodyPr/>
                    <a:lstStyle/>
                    <a:p>
                      <a:r>
                        <a:rPr lang="en-US" dirty="0"/>
                        <a:t>1</a:t>
                      </a:r>
                    </a:p>
                  </a:txBody>
                  <a:tcPr/>
                </a:tc>
                <a:extLst>
                  <a:ext uri="{0D108BD9-81ED-4DB2-BD59-A6C34878D82A}">
                    <a16:rowId xmlns:a16="http://schemas.microsoft.com/office/drawing/2014/main" val="165179537"/>
                  </a:ext>
                </a:extLst>
              </a:tr>
            </a:tbl>
          </a:graphicData>
        </a:graphic>
      </p:graphicFrame>
    </p:spTree>
    <p:extLst>
      <p:ext uri="{BB962C8B-B14F-4D97-AF65-F5344CB8AC3E}">
        <p14:creationId xmlns:p14="http://schemas.microsoft.com/office/powerpoint/2010/main" val="1223929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6D328F4F-91B1-4293-918C-4B3E39F6D74A}"/>
              </a:ext>
            </a:extLst>
          </p:cNvPr>
          <p:cNvSpPr/>
          <p:nvPr/>
        </p:nvSpPr>
        <p:spPr bwMode="auto">
          <a:xfrm>
            <a:off x="5183124" y="5166360"/>
            <a:ext cx="1825752" cy="123444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ysClr val="windowText" lastClr="000000"/>
                </a:solidFill>
              </a:rPr>
              <a:t>Text Featurizer</a:t>
            </a:r>
          </a:p>
        </p:txBody>
      </p:sp>
      <p:graphicFrame>
        <p:nvGraphicFramePr>
          <p:cNvPr id="60" name="Table 59">
            <a:extLst>
              <a:ext uri="{FF2B5EF4-FFF2-40B4-BE49-F238E27FC236}">
                <a16:creationId xmlns:a16="http://schemas.microsoft.com/office/drawing/2014/main" id="{EC06F6B5-283C-4C64-98B5-641D222FB271}"/>
              </a:ext>
            </a:extLst>
          </p:cNvPr>
          <p:cNvGraphicFramePr>
            <a:graphicFrameLocks noGrp="1"/>
          </p:cNvGraphicFramePr>
          <p:nvPr/>
        </p:nvGraphicFramePr>
        <p:xfrm>
          <a:off x="7684256" y="4857478"/>
          <a:ext cx="2804735" cy="1854200"/>
        </p:xfrm>
        <a:graphic>
          <a:graphicData uri="http://schemas.openxmlformats.org/drawingml/2006/table">
            <a:tbl>
              <a:tblPr firstRow="1" bandRow="1">
                <a:tableStyleId>{5C22544A-7EE6-4342-B048-85BDC9FD1C3A}</a:tableStyleId>
              </a:tblPr>
              <a:tblGrid>
                <a:gridCol w="2804735">
                  <a:extLst>
                    <a:ext uri="{9D8B030D-6E8A-4147-A177-3AD203B41FA5}">
                      <a16:colId xmlns:a16="http://schemas.microsoft.com/office/drawing/2014/main" val="3378594746"/>
                    </a:ext>
                  </a:extLst>
                </a:gridCol>
              </a:tblGrid>
              <a:tr h="370840">
                <a:tc>
                  <a:txBody>
                    <a:bodyPr/>
                    <a:lstStyle/>
                    <a:p>
                      <a:r>
                        <a:rPr lang="en-US" sz="1400"/>
                        <a:t>Featurized Text</a:t>
                      </a:r>
                    </a:p>
                  </a:txBody>
                  <a:tcPr/>
                </a:tc>
                <a:extLst>
                  <a:ext uri="{0D108BD9-81ED-4DB2-BD59-A6C34878D82A}">
                    <a16:rowId xmlns:a16="http://schemas.microsoft.com/office/drawing/2014/main" val="3928305086"/>
                  </a:ext>
                </a:extLst>
              </a:tr>
              <a:tr h="370840">
                <a:tc>
                  <a:txBody>
                    <a:bodyPr/>
                    <a:lstStyle/>
                    <a:p>
                      <a:r>
                        <a:rPr lang="en-US" sz="1400" b="0"/>
                        <a:t>[0.76, 0.65, 0.44, …]</a:t>
                      </a:r>
                    </a:p>
                  </a:txBody>
                  <a:tcPr/>
                </a:tc>
                <a:extLst>
                  <a:ext uri="{0D108BD9-81ED-4DB2-BD59-A6C34878D82A}">
                    <a16:rowId xmlns:a16="http://schemas.microsoft.com/office/drawing/2014/main" val="817199688"/>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[0.98, 0.43, 0.54, …]</a:t>
                      </a:r>
                    </a:p>
                  </a:txBody>
                  <a:tcPr/>
                </a:tc>
                <a:extLst>
                  <a:ext uri="{0D108BD9-81ED-4DB2-BD59-A6C34878D82A}">
                    <a16:rowId xmlns:a16="http://schemas.microsoft.com/office/drawing/2014/main" val="3690971251"/>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[0.35, 0.73, 0.46, …]</a:t>
                      </a:r>
                    </a:p>
                  </a:txBody>
                  <a:tcPr/>
                </a:tc>
                <a:extLst>
                  <a:ext uri="{0D108BD9-81ED-4DB2-BD59-A6C34878D82A}">
                    <a16:rowId xmlns:a16="http://schemas.microsoft.com/office/drawing/2014/main" val="469236830"/>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[0.39, 0, 0.75, …]</a:t>
                      </a:r>
                    </a:p>
                  </a:txBody>
                  <a:tcPr/>
                </a:tc>
                <a:extLst>
                  <a:ext uri="{0D108BD9-81ED-4DB2-BD59-A6C34878D82A}">
                    <a16:rowId xmlns:a16="http://schemas.microsoft.com/office/drawing/2014/main" val="976273253"/>
                  </a:ext>
                </a:extLst>
              </a:tr>
            </a:tbl>
          </a:graphicData>
        </a:graphic>
      </p:graphicFrame>
      <p:cxnSp>
        <p:nvCxnSpPr>
          <p:cNvPr id="61" name="Straight Arrow Connector 60">
            <a:extLst>
              <a:ext uri="{FF2B5EF4-FFF2-40B4-BE49-F238E27FC236}">
                <a16:creationId xmlns:a16="http://schemas.microsoft.com/office/drawing/2014/main" id="{C6241CB4-9511-495F-B165-AE2F315366E1}"/>
              </a:ext>
            </a:extLst>
          </p:cNvPr>
          <p:cNvCxnSpPr>
            <a:stCxn id="59" idx="3"/>
          </p:cNvCxnSpPr>
          <p:nvPr/>
        </p:nvCxnSpPr>
        <p:spPr>
          <a:xfrm>
            <a:off x="7008876"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80A4EE1-B261-4647-B68F-6B97191F9128}"/>
              </a:ext>
            </a:extLst>
          </p:cNvPr>
          <p:cNvCxnSpPr>
            <a:endCxn id="59" idx="1"/>
          </p:cNvCxnSpPr>
          <p:nvPr/>
        </p:nvCxnSpPr>
        <p:spPr>
          <a:xfrm>
            <a:off x="4530700"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7BE97FE-6C84-4836-9394-14E8A97EC8AE}"/>
              </a:ext>
            </a:extLst>
          </p:cNvPr>
          <p:cNvSpPr/>
          <p:nvPr/>
        </p:nvSpPr>
        <p:spPr bwMode="auto">
          <a:xfrm>
            <a:off x="5103921" y="1154304"/>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70" name="Rectangle 69">
            <a:extLst>
              <a:ext uri="{FF2B5EF4-FFF2-40B4-BE49-F238E27FC236}">
                <a16:creationId xmlns:a16="http://schemas.microsoft.com/office/drawing/2014/main" id="{D611E645-652C-4DC5-836A-850FF772E324}"/>
              </a:ext>
            </a:extLst>
          </p:cNvPr>
          <p:cNvSpPr/>
          <p:nvPr/>
        </p:nvSpPr>
        <p:spPr bwMode="auto">
          <a:xfrm>
            <a:off x="5103921" y="1915835"/>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Transformer</a:t>
            </a:r>
          </a:p>
        </p:txBody>
      </p:sp>
      <p:sp>
        <p:nvSpPr>
          <p:cNvPr id="71" name="TextBox 70">
            <a:extLst>
              <a:ext uri="{FF2B5EF4-FFF2-40B4-BE49-F238E27FC236}">
                <a16:creationId xmlns:a16="http://schemas.microsoft.com/office/drawing/2014/main" id="{F2CB9F92-871F-415F-BD1A-FDF69158C9B7}"/>
              </a:ext>
            </a:extLst>
          </p:cNvPr>
          <p:cNvSpPr txBox="1"/>
          <p:nvPr/>
        </p:nvSpPr>
        <p:spPr>
          <a:xfrm>
            <a:off x="2959401" y="2019494"/>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cxnSp>
        <p:nvCxnSpPr>
          <p:cNvPr id="72" name="Straight Arrow Connector 71">
            <a:extLst>
              <a:ext uri="{FF2B5EF4-FFF2-40B4-BE49-F238E27FC236}">
                <a16:creationId xmlns:a16="http://schemas.microsoft.com/office/drawing/2014/main" id="{04E514F6-5B00-417B-8B81-1E67E6CDCD75}"/>
              </a:ext>
            </a:extLst>
          </p:cNvPr>
          <p:cNvCxnSpPr>
            <a:cxnSpLocks/>
            <a:stCxn id="71" idx="3"/>
            <a:endCxn id="70" idx="1"/>
          </p:cNvCxnSpPr>
          <p:nvPr/>
        </p:nvCxnSpPr>
        <p:spPr>
          <a:xfrm>
            <a:off x="3588553" y="2173383"/>
            <a:ext cx="1515368"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3E11811-E7A9-4883-96E2-43C3A9E2A481}"/>
              </a:ext>
            </a:extLst>
          </p:cNvPr>
          <p:cNvSpPr txBox="1"/>
          <p:nvPr/>
        </p:nvSpPr>
        <p:spPr>
          <a:xfrm>
            <a:off x="8562031" y="2019494"/>
            <a:ext cx="69746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Data</a:t>
            </a:r>
          </a:p>
        </p:txBody>
      </p:sp>
      <p:cxnSp>
        <p:nvCxnSpPr>
          <p:cNvPr id="74" name="Straight Arrow Connector 73">
            <a:extLst>
              <a:ext uri="{FF2B5EF4-FFF2-40B4-BE49-F238E27FC236}">
                <a16:creationId xmlns:a16="http://schemas.microsoft.com/office/drawing/2014/main" id="{3C605304-FCFD-4366-93C1-63D0FE9BE0B3}"/>
              </a:ext>
            </a:extLst>
          </p:cNvPr>
          <p:cNvCxnSpPr>
            <a:cxnSpLocks/>
            <a:stCxn id="70" idx="3"/>
            <a:endCxn id="73" idx="1"/>
          </p:cNvCxnSpPr>
          <p:nvPr/>
        </p:nvCxnSpPr>
        <p:spPr>
          <a:xfrm flipV="1">
            <a:off x="7088079" y="2173383"/>
            <a:ext cx="1473952"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EFE3BEFE-B3B3-4F56-BA18-16228AF325A0}"/>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graphicFrame>
        <p:nvGraphicFramePr>
          <p:cNvPr id="2" name="Table 1">
            <a:extLst>
              <a:ext uri="{FF2B5EF4-FFF2-40B4-BE49-F238E27FC236}">
                <a16:creationId xmlns:a16="http://schemas.microsoft.com/office/drawing/2014/main" id="{283071B0-5F80-4844-8FE3-232216FE01D6}"/>
              </a:ext>
            </a:extLst>
          </p:cNvPr>
          <p:cNvGraphicFramePr>
            <a:graphicFrameLocks noGrp="1"/>
          </p:cNvGraphicFramePr>
          <p:nvPr/>
        </p:nvGraphicFramePr>
        <p:xfrm>
          <a:off x="528034" y="4856480"/>
          <a:ext cx="4002666" cy="1854200"/>
        </p:xfrm>
        <a:graphic>
          <a:graphicData uri="http://schemas.openxmlformats.org/drawingml/2006/table">
            <a:tbl>
              <a:tblPr firstRow="1" bandRow="1">
                <a:tableStyleId>{5C22544A-7EE6-4342-B048-85BDC9FD1C3A}</a:tableStyleId>
              </a:tblPr>
              <a:tblGrid>
                <a:gridCol w="4002666">
                  <a:extLst>
                    <a:ext uri="{9D8B030D-6E8A-4147-A177-3AD203B41FA5}">
                      <a16:colId xmlns:a16="http://schemas.microsoft.com/office/drawing/2014/main" val="3820971679"/>
                    </a:ext>
                  </a:extLst>
                </a:gridCol>
              </a:tblGrid>
              <a:tr h="370840">
                <a:tc>
                  <a:txBody>
                    <a:bodyPr/>
                    <a:lstStyle/>
                    <a:p>
                      <a:r>
                        <a:rPr lang="en-US" sz="1400"/>
                        <a:t>Text</a:t>
                      </a:r>
                    </a:p>
                  </a:txBody>
                  <a:tcPr/>
                </a:tc>
                <a:extLst>
                  <a:ext uri="{0D108BD9-81ED-4DB2-BD59-A6C34878D82A}">
                    <a16:rowId xmlns:a16="http://schemas.microsoft.com/office/drawing/2014/main" val="2447267421"/>
                  </a:ext>
                </a:extLst>
              </a:tr>
              <a:tr h="370840">
                <a:tc>
                  <a:txBody>
                    <a:bodyPr/>
                    <a:lstStyle/>
                    <a:p>
                      <a:r>
                        <a:rPr lang="en-US" sz="1400" u="none" strike="noStrike" kern="1200">
                          <a:effectLst/>
                        </a:rPr>
                        <a:t>Wow... Loved this place.</a:t>
                      </a:r>
                      <a:endParaRPr lang="en-US" sz="1400"/>
                    </a:p>
                  </a:txBody>
                  <a:tcPr/>
                </a:tc>
                <a:extLst>
                  <a:ext uri="{0D108BD9-81ED-4DB2-BD59-A6C34878D82A}">
                    <a16:rowId xmlns:a16="http://schemas.microsoft.com/office/drawing/2014/main" val="3321136607"/>
                  </a:ext>
                </a:extLst>
              </a:tr>
              <a:tr h="370840">
                <a:tc>
                  <a:txBody>
                    <a:bodyPr/>
                    <a:lstStyle/>
                    <a:p>
                      <a:r>
                        <a:rPr lang="en-US" sz="1400" u="none" strike="noStrike" kern="1200">
                          <a:effectLst/>
                        </a:rPr>
                        <a:t>Crust is not good.</a:t>
                      </a:r>
                      <a:endParaRPr lang="en-US" sz="1400"/>
                    </a:p>
                  </a:txBody>
                  <a:tcPr/>
                </a:tc>
                <a:extLst>
                  <a:ext uri="{0D108BD9-81ED-4DB2-BD59-A6C34878D82A}">
                    <a16:rowId xmlns:a16="http://schemas.microsoft.com/office/drawing/2014/main" val="1461806424"/>
                  </a:ext>
                </a:extLst>
              </a:tr>
              <a:tr h="370840">
                <a:tc>
                  <a:txBody>
                    <a:bodyPr/>
                    <a:lstStyle/>
                    <a:p>
                      <a:r>
                        <a:rPr lang="en-US" sz="1400" u="none" strike="noStrike" kern="1200">
                          <a:effectLst/>
                        </a:rPr>
                        <a:t>Not tasty and the texture was just nasty.</a:t>
                      </a:r>
                      <a:endParaRPr lang="en-US" sz="1400"/>
                    </a:p>
                  </a:txBody>
                  <a:tcPr/>
                </a:tc>
                <a:extLst>
                  <a:ext uri="{0D108BD9-81ED-4DB2-BD59-A6C34878D82A}">
                    <a16:rowId xmlns:a16="http://schemas.microsoft.com/office/drawing/2014/main" val="1414637448"/>
                  </a:ext>
                </a:extLst>
              </a:tr>
              <a:tr h="370840">
                <a:tc>
                  <a:txBody>
                    <a:bodyPr/>
                    <a:lstStyle/>
                    <a:p>
                      <a:r>
                        <a:rPr lang="en-US" sz="1400" u="none" strike="noStrike" kern="1200">
                          <a:effectLst/>
                        </a:rPr>
                        <a:t>The selection on the menu was great.</a:t>
                      </a:r>
                      <a:endParaRPr lang="en-US" sz="1400"/>
                    </a:p>
                  </a:txBody>
                  <a:tcPr/>
                </a:tc>
                <a:extLst>
                  <a:ext uri="{0D108BD9-81ED-4DB2-BD59-A6C34878D82A}">
                    <a16:rowId xmlns:a16="http://schemas.microsoft.com/office/drawing/2014/main" val="3627976529"/>
                  </a:ext>
                </a:extLst>
              </a:tr>
            </a:tbl>
          </a:graphicData>
        </a:graphic>
      </p:graphicFrame>
      <p:sp>
        <p:nvSpPr>
          <p:cNvPr id="57" name="TextBox 56">
            <a:extLst>
              <a:ext uri="{FF2B5EF4-FFF2-40B4-BE49-F238E27FC236}">
                <a16:creationId xmlns:a16="http://schemas.microsoft.com/office/drawing/2014/main" id="{925CAA78-7695-4399-8960-5DB8C2DE3004}"/>
              </a:ext>
            </a:extLst>
          </p:cNvPr>
          <p:cNvSpPr txBox="1"/>
          <p:nvPr/>
        </p:nvSpPr>
        <p:spPr>
          <a:xfrm>
            <a:off x="68185" y="266790"/>
            <a:ext cx="3761286"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2. Transformers</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spTree>
    <p:extLst>
      <p:ext uri="{BB962C8B-B14F-4D97-AF65-F5344CB8AC3E}">
        <p14:creationId xmlns:p14="http://schemas.microsoft.com/office/powerpoint/2010/main" val="3861605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8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43644CB-F1AE-4034-B0E1-BEEFBA259A52}"/>
              </a:ext>
            </a:extLst>
          </p:cNvPr>
          <p:cNvSpPr/>
          <p:nvPr/>
        </p:nvSpPr>
        <p:spPr bwMode="auto">
          <a:xfrm>
            <a:off x="139813" y="4123350"/>
            <a:ext cx="11912374" cy="416195"/>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Example</a:t>
            </a:r>
          </a:p>
        </p:txBody>
      </p:sp>
      <p:sp>
        <p:nvSpPr>
          <p:cNvPr id="28" name="TextBox 27">
            <a:extLst>
              <a:ext uri="{FF2B5EF4-FFF2-40B4-BE49-F238E27FC236}">
                <a16:creationId xmlns:a16="http://schemas.microsoft.com/office/drawing/2014/main" id="{8A7B8212-4A14-49ED-A7DE-0CF48AACC0CD}"/>
              </a:ext>
            </a:extLst>
          </p:cNvPr>
          <p:cNvSpPr txBox="1"/>
          <p:nvPr/>
        </p:nvSpPr>
        <p:spPr>
          <a:xfrm>
            <a:off x="7887922" y="5629690"/>
            <a:ext cx="2501506"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Model (Transformer)</a:t>
            </a:r>
          </a:p>
        </p:txBody>
      </p:sp>
      <p:sp>
        <p:nvSpPr>
          <p:cNvPr id="32" name="Rectangle 31">
            <a:extLst>
              <a:ext uri="{FF2B5EF4-FFF2-40B4-BE49-F238E27FC236}">
                <a16:creationId xmlns:a16="http://schemas.microsoft.com/office/drawing/2014/main" id="{A15BA2D6-221A-43A2-8EBD-1F7007C0F54C}"/>
              </a:ext>
            </a:extLst>
          </p:cNvPr>
          <p:cNvSpPr/>
          <p:nvPr/>
        </p:nvSpPr>
        <p:spPr bwMode="auto">
          <a:xfrm>
            <a:off x="5183124" y="5166360"/>
            <a:ext cx="1825752" cy="123444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ysClr val="windowText" lastClr="000000"/>
                </a:solidFill>
              </a:rPr>
              <a:t>Estimator</a:t>
            </a:r>
          </a:p>
        </p:txBody>
      </p:sp>
      <p:cxnSp>
        <p:nvCxnSpPr>
          <p:cNvPr id="33" name="Straight Arrow Connector 32">
            <a:extLst>
              <a:ext uri="{FF2B5EF4-FFF2-40B4-BE49-F238E27FC236}">
                <a16:creationId xmlns:a16="http://schemas.microsoft.com/office/drawing/2014/main" id="{67FB1E0E-6400-4BEA-95E6-22B1948AE93D}"/>
              </a:ext>
            </a:extLst>
          </p:cNvPr>
          <p:cNvCxnSpPr>
            <a:stCxn id="32" idx="3"/>
          </p:cNvCxnSpPr>
          <p:nvPr/>
        </p:nvCxnSpPr>
        <p:spPr>
          <a:xfrm>
            <a:off x="7008876"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AF5ED52-B541-41A9-B90A-3CCCC571953A}"/>
              </a:ext>
            </a:extLst>
          </p:cNvPr>
          <p:cNvCxnSpPr>
            <a:endCxn id="32" idx="1"/>
          </p:cNvCxnSpPr>
          <p:nvPr/>
        </p:nvCxnSpPr>
        <p:spPr>
          <a:xfrm>
            <a:off x="4530700" y="5783580"/>
            <a:ext cx="65242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3FC5E00-5741-4B75-BE62-041D2D77EBD2}"/>
              </a:ext>
            </a:extLst>
          </p:cNvPr>
          <p:cNvSpPr/>
          <p:nvPr/>
        </p:nvSpPr>
        <p:spPr bwMode="auto">
          <a:xfrm>
            <a:off x="5103921" y="1154304"/>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Data</a:t>
            </a:r>
          </a:p>
        </p:txBody>
      </p:sp>
      <p:sp>
        <p:nvSpPr>
          <p:cNvPr id="49" name="Rectangle 48">
            <a:extLst>
              <a:ext uri="{FF2B5EF4-FFF2-40B4-BE49-F238E27FC236}">
                <a16:creationId xmlns:a16="http://schemas.microsoft.com/office/drawing/2014/main" id="{7FEBEADE-25CC-4159-A130-036E24A02F27}"/>
              </a:ext>
            </a:extLst>
          </p:cNvPr>
          <p:cNvSpPr/>
          <p:nvPr/>
        </p:nvSpPr>
        <p:spPr bwMode="auto">
          <a:xfrm>
            <a:off x="5103921" y="1915835"/>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Transformer</a:t>
            </a:r>
          </a:p>
        </p:txBody>
      </p:sp>
      <p:sp>
        <p:nvSpPr>
          <p:cNvPr id="50" name="TextBox 49">
            <a:extLst>
              <a:ext uri="{FF2B5EF4-FFF2-40B4-BE49-F238E27FC236}">
                <a16:creationId xmlns:a16="http://schemas.microsoft.com/office/drawing/2014/main" id="{675F9A02-B8B0-4F22-AAA3-FBE3EE9F1E0A}"/>
              </a:ext>
            </a:extLst>
          </p:cNvPr>
          <p:cNvSpPr txBox="1"/>
          <p:nvPr/>
        </p:nvSpPr>
        <p:spPr>
          <a:xfrm>
            <a:off x="2959401" y="2019494"/>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cxnSp>
        <p:nvCxnSpPr>
          <p:cNvPr id="51" name="Straight Arrow Connector 50">
            <a:extLst>
              <a:ext uri="{FF2B5EF4-FFF2-40B4-BE49-F238E27FC236}">
                <a16:creationId xmlns:a16="http://schemas.microsoft.com/office/drawing/2014/main" id="{9D0F9C28-35F5-47C1-92FF-81B0BA87A255}"/>
              </a:ext>
            </a:extLst>
          </p:cNvPr>
          <p:cNvCxnSpPr>
            <a:cxnSpLocks/>
            <a:stCxn id="50" idx="3"/>
            <a:endCxn id="49" idx="1"/>
          </p:cNvCxnSpPr>
          <p:nvPr/>
        </p:nvCxnSpPr>
        <p:spPr>
          <a:xfrm>
            <a:off x="3588553" y="2173383"/>
            <a:ext cx="1515368"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FB625C3-C0C4-4638-A881-0866B3F2B872}"/>
              </a:ext>
            </a:extLst>
          </p:cNvPr>
          <p:cNvSpPr txBox="1"/>
          <p:nvPr/>
        </p:nvSpPr>
        <p:spPr>
          <a:xfrm>
            <a:off x="8562031" y="2019494"/>
            <a:ext cx="69746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Data</a:t>
            </a:r>
          </a:p>
        </p:txBody>
      </p:sp>
      <p:cxnSp>
        <p:nvCxnSpPr>
          <p:cNvPr id="53" name="Straight Arrow Connector 52">
            <a:extLst>
              <a:ext uri="{FF2B5EF4-FFF2-40B4-BE49-F238E27FC236}">
                <a16:creationId xmlns:a16="http://schemas.microsoft.com/office/drawing/2014/main" id="{4CB99B57-1461-4BB1-BA04-F25535C23666}"/>
              </a:ext>
            </a:extLst>
          </p:cNvPr>
          <p:cNvCxnSpPr>
            <a:cxnSpLocks/>
            <a:stCxn id="49" idx="3"/>
            <a:endCxn id="52" idx="1"/>
          </p:cNvCxnSpPr>
          <p:nvPr/>
        </p:nvCxnSpPr>
        <p:spPr>
          <a:xfrm flipV="1">
            <a:off x="7088079" y="2173383"/>
            <a:ext cx="1473952" cy="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AA6E848A-8411-4B3B-B754-7D79AFA59B90}"/>
              </a:ext>
            </a:extLst>
          </p:cNvPr>
          <p:cNvSpPr/>
          <p:nvPr/>
        </p:nvSpPr>
        <p:spPr bwMode="auto">
          <a:xfrm>
            <a:off x="5103921" y="2677366"/>
            <a:ext cx="1984158" cy="52259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40075">
                      <a:srgbClr val="FFFFFF"/>
                    </a:gs>
                    <a:gs pos="30000">
                      <a:srgbClr val="FFFFFF"/>
                    </a:gs>
                  </a:gsLst>
                  <a:lin ang="5400000" scaled="0"/>
                </a:gradFill>
              </a:rPr>
              <a:t>Estimator</a:t>
            </a:r>
          </a:p>
        </p:txBody>
      </p:sp>
      <p:sp>
        <p:nvSpPr>
          <p:cNvPr id="55" name="TextBox 54">
            <a:extLst>
              <a:ext uri="{FF2B5EF4-FFF2-40B4-BE49-F238E27FC236}">
                <a16:creationId xmlns:a16="http://schemas.microsoft.com/office/drawing/2014/main" id="{D09A6E71-88E1-41D6-96AF-80C374F4BE68}"/>
              </a:ext>
            </a:extLst>
          </p:cNvPr>
          <p:cNvSpPr txBox="1"/>
          <p:nvPr/>
        </p:nvSpPr>
        <p:spPr>
          <a:xfrm>
            <a:off x="2959401" y="2779924"/>
            <a:ext cx="629152"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Data</a:t>
            </a:r>
          </a:p>
        </p:txBody>
      </p:sp>
      <p:sp>
        <p:nvSpPr>
          <p:cNvPr id="56" name="TextBox 55">
            <a:extLst>
              <a:ext uri="{FF2B5EF4-FFF2-40B4-BE49-F238E27FC236}">
                <a16:creationId xmlns:a16="http://schemas.microsoft.com/office/drawing/2014/main" id="{19F66A04-B316-4FB5-9AAB-71C32B326A57}"/>
              </a:ext>
            </a:extLst>
          </p:cNvPr>
          <p:cNvSpPr txBox="1"/>
          <p:nvPr/>
        </p:nvSpPr>
        <p:spPr>
          <a:xfrm>
            <a:off x="8562031" y="2779924"/>
            <a:ext cx="1537252"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Transformer</a:t>
            </a:r>
          </a:p>
        </p:txBody>
      </p:sp>
      <p:cxnSp>
        <p:nvCxnSpPr>
          <p:cNvPr id="57" name="Straight Arrow Connector 56">
            <a:extLst>
              <a:ext uri="{FF2B5EF4-FFF2-40B4-BE49-F238E27FC236}">
                <a16:creationId xmlns:a16="http://schemas.microsoft.com/office/drawing/2014/main" id="{FCAF5902-2402-4B38-A7D2-E4D0D0337599}"/>
              </a:ext>
            </a:extLst>
          </p:cNvPr>
          <p:cNvCxnSpPr>
            <a:cxnSpLocks/>
            <a:stCxn id="54" idx="3"/>
            <a:endCxn id="56" idx="1"/>
          </p:cNvCxnSpPr>
          <p:nvPr/>
        </p:nvCxnSpPr>
        <p:spPr>
          <a:xfrm flipV="1">
            <a:off x="7088079" y="2933813"/>
            <a:ext cx="147395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AB48AFC-6E11-4460-B895-3303569148AF}"/>
              </a:ext>
            </a:extLst>
          </p:cNvPr>
          <p:cNvCxnSpPr>
            <a:cxnSpLocks/>
            <a:stCxn id="55" idx="3"/>
            <a:endCxn id="54" idx="1"/>
          </p:cNvCxnSpPr>
          <p:nvPr/>
        </p:nvCxnSpPr>
        <p:spPr>
          <a:xfrm>
            <a:off x="3588553" y="2933813"/>
            <a:ext cx="151536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e 22">
            <a:extLst>
              <a:ext uri="{FF2B5EF4-FFF2-40B4-BE49-F238E27FC236}">
                <a16:creationId xmlns:a16="http://schemas.microsoft.com/office/drawing/2014/main" id="{4F095404-ADBE-4F1A-A8F2-797B441EEAC4}"/>
              </a:ext>
            </a:extLst>
          </p:cNvPr>
          <p:cNvGraphicFramePr>
            <a:graphicFrameLocks noGrp="1"/>
          </p:cNvGraphicFramePr>
          <p:nvPr/>
        </p:nvGraphicFramePr>
        <p:xfrm>
          <a:off x="188048" y="4856478"/>
          <a:ext cx="4342652" cy="1854200"/>
        </p:xfrm>
        <a:graphic>
          <a:graphicData uri="http://schemas.openxmlformats.org/drawingml/2006/table">
            <a:tbl>
              <a:tblPr firstRow="1" bandRow="1">
                <a:tableStyleId>{5C22544A-7EE6-4342-B048-85BDC9FD1C3A}</a:tableStyleId>
              </a:tblPr>
              <a:tblGrid>
                <a:gridCol w="3001466">
                  <a:extLst>
                    <a:ext uri="{9D8B030D-6E8A-4147-A177-3AD203B41FA5}">
                      <a16:colId xmlns:a16="http://schemas.microsoft.com/office/drawing/2014/main" val="2718453439"/>
                    </a:ext>
                  </a:extLst>
                </a:gridCol>
                <a:gridCol w="1341186">
                  <a:extLst>
                    <a:ext uri="{9D8B030D-6E8A-4147-A177-3AD203B41FA5}">
                      <a16:colId xmlns:a16="http://schemas.microsoft.com/office/drawing/2014/main" val="3349420473"/>
                    </a:ext>
                  </a:extLst>
                </a:gridCol>
              </a:tblGrid>
              <a:tr h="370840">
                <a:tc>
                  <a:txBody>
                    <a:bodyPr/>
                    <a:lstStyle/>
                    <a:p>
                      <a:r>
                        <a:rPr lang="en-US" sz="1400"/>
                        <a:t>Comment</a:t>
                      </a:r>
                    </a:p>
                  </a:txBody>
                  <a:tcPr/>
                </a:tc>
                <a:tc>
                  <a:txBody>
                    <a:bodyPr/>
                    <a:lstStyle/>
                    <a:p>
                      <a:r>
                        <a:rPr lang="en-US" sz="1400"/>
                        <a:t>Sentiment</a:t>
                      </a:r>
                    </a:p>
                  </a:txBody>
                  <a:tcPr/>
                </a:tc>
                <a:extLst>
                  <a:ext uri="{0D108BD9-81ED-4DB2-BD59-A6C34878D82A}">
                    <a16:rowId xmlns:a16="http://schemas.microsoft.com/office/drawing/2014/main" val="3341935739"/>
                  </a:ext>
                </a:extLst>
              </a:tr>
              <a:tr h="370840">
                <a:tc>
                  <a:txBody>
                    <a:bodyPr/>
                    <a:lstStyle/>
                    <a:p>
                      <a:r>
                        <a:rPr lang="en-US" sz="1200" u="none" strike="noStrike" kern="1200">
                          <a:effectLst/>
                        </a:rPr>
                        <a:t>Wow... Loved this place.</a:t>
                      </a:r>
                      <a:endParaRPr lang="en-US" sz="1200"/>
                    </a:p>
                  </a:txBody>
                  <a:tcPr/>
                </a:tc>
                <a:tc>
                  <a:txBody>
                    <a:bodyPr/>
                    <a:lstStyle/>
                    <a:p>
                      <a:r>
                        <a:rPr lang="en-US" sz="1200"/>
                        <a:t>1</a:t>
                      </a:r>
                    </a:p>
                  </a:txBody>
                  <a:tcPr/>
                </a:tc>
                <a:extLst>
                  <a:ext uri="{0D108BD9-81ED-4DB2-BD59-A6C34878D82A}">
                    <a16:rowId xmlns:a16="http://schemas.microsoft.com/office/drawing/2014/main" val="3821222271"/>
                  </a:ext>
                </a:extLst>
              </a:tr>
              <a:tr h="370840">
                <a:tc>
                  <a:txBody>
                    <a:bodyPr/>
                    <a:lstStyle/>
                    <a:p>
                      <a:r>
                        <a:rPr lang="en-US" sz="1200" u="none" strike="noStrike" kern="1200">
                          <a:effectLst/>
                        </a:rPr>
                        <a:t>Crust is not good.</a:t>
                      </a:r>
                      <a:endParaRPr lang="en-US" sz="1200"/>
                    </a:p>
                  </a:txBody>
                  <a:tcPr/>
                </a:tc>
                <a:tc>
                  <a:txBody>
                    <a:bodyPr/>
                    <a:lstStyle/>
                    <a:p>
                      <a:r>
                        <a:rPr lang="en-US" sz="1200"/>
                        <a:t>0</a:t>
                      </a:r>
                    </a:p>
                  </a:txBody>
                  <a:tcPr/>
                </a:tc>
                <a:extLst>
                  <a:ext uri="{0D108BD9-81ED-4DB2-BD59-A6C34878D82A}">
                    <a16:rowId xmlns:a16="http://schemas.microsoft.com/office/drawing/2014/main" val="2063998202"/>
                  </a:ext>
                </a:extLst>
              </a:tr>
              <a:tr h="370840">
                <a:tc>
                  <a:txBody>
                    <a:bodyPr/>
                    <a:lstStyle/>
                    <a:p>
                      <a:r>
                        <a:rPr lang="en-US" sz="1200" u="none" strike="noStrike" kern="1200">
                          <a:effectLst/>
                        </a:rPr>
                        <a:t>Not tasty and the texture was just nasty.</a:t>
                      </a:r>
                      <a:endParaRPr lang="en-US" sz="1200"/>
                    </a:p>
                  </a:txBody>
                  <a:tcPr/>
                </a:tc>
                <a:tc>
                  <a:txBody>
                    <a:bodyPr/>
                    <a:lstStyle/>
                    <a:p>
                      <a:r>
                        <a:rPr lang="en-US" sz="1200"/>
                        <a:t>0</a:t>
                      </a:r>
                    </a:p>
                  </a:txBody>
                  <a:tcPr/>
                </a:tc>
                <a:extLst>
                  <a:ext uri="{0D108BD9-81ED-4DB2-BD59-A6C34878D82A}">
                    <a16:rowId xmlns:a16="http://schemas.microsoft.com/office/drawing/2014/main" val="8972036"/>
                  </a:ext>
                </a:extLst>
              </a:tr>
              <a:tr h="370840">
                <a:tc>
                  <a:txBody>
                    <a:bodyPr/>
                    <a:lstStyle/>
                    <a:p>
                      <a:r>
                        <a:rPr lang="en-US" sz="1200" u="none" strike="noStrike" kern="1200">
                          <a:effectLst/>
                        </a:rPr>
                        <a:t>The selection on the menu was great.</a:t>
                      </a:r>
                      <a:endParaRPr lang="en-US" sz="1200"/>
                    </a:p>
                  </a:txBody>
                  <a:tcPr/>
                </a:tc>
                <a:tc>
                  <a:txBody>
                    <a:bodyPr/>
                    <a:lstStyle/>
                    <a:p>
                      <a:r>
                        <a:rPr lang="en-US" sz="1200"/>
                        <a:t>0</a:t>
                      </a:r>
                    </a:p>
                  </a:txBody>
                  <a:tcPr/>
                </a:tc>
                <a:extLst>
                  <a:ext uri="{0D108BD9-81ED-4DB2-BD59-A6C34878D82A}">
                    <a16:rowId xmlns:a16="http://schemas.microsoft.com/office/drawing/2014/main" val="165179537"/>
                  </a:ext>
                </a:extLst>
              </a:tr>
            </a:tbl>
          </a:graphicData>
        </a:graphic>
      </p:graphicFrame>
      <p:sp>
        <p:nvSpPr>
          <p:cNvPr id="24" name="TextBox 23">
            <a:extLst>
              <a:ext uri="{FF2B5EF4-FFF2-40B4-BE49-F238E27FC236}">
                <a16:creationId xmlns:a16="http://schemas.microsoft.com/office/drawing/2014/main" id="{A613AE0F-F5BB-4A78-B5F8-F2768F17D764}"/>
              </a:ext>
            </a:extLst>
          </p:cNvPr>
          <p:cNvSpPr txBox="1"/>
          <p:nvPr/>
        </p:nvSpPr>
        <p:spPr>
          <a:xfrm>
            <a:off x="68185" y="266790"/>
            <a:ext cx="3194529" cy="904863"/>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ct val="0"/>
              </a:spcBef>
              <a:spcAft>
                <a:spcPts val="1200"/>
              </a:spcAft>
              <a:buClrTx/>
              <a:buSzTx/>
              <a:buFontTx/>
              <a:buNone/>
              <a:tabLst/>
              <a:defRPr/>
            </a:pPr>
            <a:r>
              <a:rPr lang="en-US" sz="4400" spc="-100">
                <a:ln w="3175">
                  <a:noFill/>
                </a:ln>
                <a:solidFill>
                  <a:srgbClr val="505050"/>
                </a:solidFill>
                <a:latin typeface="Segoe UI Light"/>
              </a:rPr>
              <a:t>3. Estimators</a:t>
            </a:r>
            <a:endParaRPr kumimoji="0" lang="en-US" sz="4400" i="0" u="none" strike="noStrike" kern="1200" cap="none" spc="-100" normalizeH="0" baseline="0" noProof="0">
              <a:ln w="3175">
                <a:noFill/>
              </a:ln>
              <a:solidFill>
                <a:srgbClr val="505050"/>
              </a:solidFill>
              <a:effectLst/>
              <a:uLnTx/>
              <a:uFillTx/>
              <a:latin typeface="Segoe UI Light"/>
              <a:ea typeface="+mn-ea"/>
              <a:cs typeface="+mn-cs"/>
            </a:endParaRPr>
          </a:p>
        </p:txBody>
      </p:sp>
    </p:spTree>
    <p:extLst>
      <p:ext uri="{BB962C8B-B14F-4D97-AF65-F5344CB8AC3E}">
        <p14:creationId xmlns:p14="http://schemas.microsoft.com/office/powerpoint/2010/main" val="354698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E69B9F-EA11-410B-A122-116C5A03767E}"/>
              </a:ext>
            </a:extLst>
          </p:cNvPr>
          <p:cNvSpPr>
            <a:spLocks noGrp="1"/>
          </p:cNvSpPr>
          <p:nvPr>
            <p:ph type="title"/>
          </p:nvPr>
        </p:nvSpPr>
        <p:spPr/>
        <p:txBody>
          <a:bodyPr/>
          <a:lstStyle/>
          <a:p>
            <a:r>
              <a:rPr lang="en-US" dirty="0"/>
              <a:t>Precision and Recall in 100 Seconds</a:t>
            </a:r>
            <a:br>
              <a:rPr lang="en-US" dirty="0"/>
            </a:br>
            <a:endParaRPr lang="en-US" dirty="0"/>
          </a:p>
        </p:txBody>
      </p:sp>
      <p:pic>
        <p:nvPicPr>
          <p:cNvPr id="4" name="Online Media 3" title="Precision and Recall in 100 Seconds">
            <a:hlinkClick r:id="" action="ppaction://media"/>
            <a:extLst>
              <a:ext uri="{FF2B5EF4-FFF2-40B4-BE49-F238E27FC236}">
                <a16:creationId xmlns:a16="http://schemas.microsoft.com/office/drawing/2014/main" id="{B4F4432C-5C42-4877-9D83-B6A234628800}"/>
              </a:ext>
            </a:extLst>
          </p:cNvPr>
          <p:cNvPicPr>
            <a:picLocks noRot="1" noChangeAspect="1"/>
          </p:cNvPicPr>
          <p:nvPr>
            <a:videoFile r:link="rId1"/>
          </p:nvPr>
        </p:nvPicPr>
        <p:blipFill>
          <a:blip r:embed="rId3"/>
          <a:stretch>
            <a:fillRect/>
          </a:stretch>
        </p:blipFill>
        <p:spPr>
          <a:xfrm>
            <a:off x="1433483" y="1189176"/>
            <a:ext cx="9325033" cy="5245331"/>
          </a:xfrm>
          <a:prstGeom prst="rect">
            <a:avLst/>
          </a:prstGeom>
        </p:spPr>
      </p:pic>
    </p:spTree>
    <p:extLst>
      <p:ext uri="{BB962C8B-B14F-4D97-AF65-F5344CB8AC3E}">
        <p14:creationId xmlns:p14="http://schemas.microsoft.com/office/powerpoint/2010/main" val="1856441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4B82-B8DF-4C38-B777-0C179C625F5E}"/>
              </a:ext>
            </a:extLst>
          </p:cNvPr>
          <p:cNvSpPr>
            <a:spLocks noGrp="1"/>
          </p:cNvSpPr>
          <p:nvPr>
            <p:ph type="title"/>
          </p:nvPr>
        </p:nvSpPr>
        <p:spPr/>
        <p:txBody>
          <a:bodyPr/>
          <a:lstStyle/>
          <a:p>
            <a:r>
              <a:rPr lang="en-US" noProof="0" dirty="0"/>
              <a:t>Time to give ML.NET a spin!</a:t>
            </a:r>
          </a:p>
        </p:txBody>
      </p:sp>
      <p:sp>
        <p:nvSpPr>
          <p:cNvPr id="13" name="Rectangle 12">
            <a:extLst>
              <a:ext uri="{FF2B5EF4-FFF2-40B4-BE49-F238E27FC236}">
                <a16:creationId xmlns:a16="http://schemas.microsoft.com/office/drawing/2014/main" id="{D1B184B5-AF1D-447C-AEB7-5A1CD6A753B9}"/>
              </a:ext>
            </a:extLst>
          </p:cNvPr>
          <p:cNvSpPr/>
          <p:nvPr/>
        </p:nvSpPr>
        <p:spPr bwMode="auto">
          <a:xfrm>
            <a:off x="380949" y="1866441"/>
            <a:ext cx="685800" cy="685800"/>
          </a:xfrm>
          <a:prstGeom prst="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rocket" title="Icon of a rocket">
            <a:extLst>
              <a:ext uri="{FF2B5EF4-FFF2-40B4-BE49-F238E27FC236}">
                <a16:creationId xmlns:a16="http://schemas.microsoft.com/office/drawing/2014/main" id="{2F82EFAE-0F44-4E3A-8E98-61EB133CA035}"/>
              </a:ext>
            </a:extLst>
          </p:cNvPr>
          <p:cNvSpPr>
            <a:spLocks noChangeAspect="1" noEditPoints="1"/>
          </p:cNvSpPr>
          <p:nvPr/>
        </p:nvSpPr>
        <p:spPr bwMode="auto">
          <a:xfrm>
            <a:off x="486263" y="1980152"/>
            <a:ext cx="458312" cy="450233"/>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Beaker_F196" title="Icon of a scientific flask with liquid in it">
            <a:extLst>
              <a:ext uri="{FF2B5EF4-FFF2-40B4-BE49-F238E27FC236}">
                <a16:creationId xmlns:a16="http://schemas.microsoft.com/office/drawing/2014/main" id="{3D4735D0-5EE7-4833-B452-AEC635C39753}"/>
              </a:ext>
            </a:extLst>
          </p:cNvPr>
          <p:cNvSpPr>
            <a:spLocks noChangeAspect="1" noEditPoints="1"/>
          </p:cNvSpPr>
          <p:nvPr/>
        </p:nvSpPr>
        <p:spPr bwMode="auto">
          <a:xfrm>
            <a:off x="518162" y="2849069"/>
            <a:ext cx="387433" cy="447655"/>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TextBox 12">
            <a:extLst>
              <a:ext uri="{FF2B5EF4-FFF2-40B4-BE49-F238E27FC236}">
                <a16:creationId xmlns:a16="http://schemas.microsoft.com/office/drawing/2014/main" id="{8D649937-BE28-445E-AADA-33AE516D988C}"/>
              </a:ext>
            </a:extLst>
          </p:cNvPr>
          <p:cNvSpPr txBox="1"/>
          <p:nvPr/>
        </p:nvSpPr>
        <p:spPr>
          <a:xfrm>
            <a:off x="1066278" y="1895409"/>
            <a:ext cx="8942116" cy="627864"/>
          </a:xfrm>
          <a:prstGeom prst="rect">
            <a:avLst/>
          </a:prstGeom>
          <a:noFill/>
        </p:spPr>
        <p:txBody>
          <a:bodyPr wrap="square" lIns="182880" tIns="146304" rIns="182880" bIns="146304"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nSpc>
                <a:spcPct val="90000"/>
              </a:lnSpc>
              <a:spcBef>
                <a:spcPct val="20000"/>
              </a:spcBef>
              <a:buSzPct val="90000"/>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Get started at </a:t>
            </a:r>
            <a:r>
              <a:rPr lang="en-US" sz="2400" dirty="0">
                <a:hlinkClick r:id="rId2"/>
              </a:rPr>
              <a:t>https://github.com/rondagdag/Workshop-MLNet</a:t>
            </a:r>
            <a:endPar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874047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033E-5B1B-B649-8815-9BFC442EDEFB}"/>
              </a:ext>
            </a:extLst>
          </p:cNvPr>
          <p:cNvSpPr>
            <a:spLocks noGrp="1"/>
          </p:cNvSpPr>
          <p:nvPr>
            <p:ph type="title"/>
          </p:nvPr>
        </p:nvSpPr>
        <p:spPr/>
        <p:txBody>
          <a:bodyPr/>
          <a:lstStyle/>
          <a:p>
            <a:r>
              <a:rPr lang="nl-NL" dirty="0"/>
              <a:t>Ron Dagdag</a:t>
            </a:r>
          </a:p>
        </p:txBody>
      </p:sp>
      <p:sp>
        <p:nvSpPr>
          <p:cNvPr id="3" name="Text Placeholder 2">
            <a:extLst>
              <a:ext uri="{FF2B5EF4-FFF2-40B4-BE49-F238E27FC236}">
                <a16:creationId xmlns:a16="http://schemas.microsoft.com/office/drawing/2014/main" id="{783D31EB-ABB3-C642-B269-0C9DA2AA9DFC}"/>
              </a:ext>
            </a:extLst>
          </p:cNvPr>
          <p:cNvSpPr>
            <a:spLocks noGrp="1"/>
          </p:cNvSpPr>
          <p:nvPr>
            <p:ph type="body" sz="quarter" idx="10"/>
          </p:nvPr>
        </p:nvSpPr>
        <p:spPr/>
        <p:txBody>
          <a:bodyPr/>
          <a:lstStyle/>
          <a:p>
            <a:r>
              <a:rPr lang="nl-NL" dirty="0"/>
              <a:t>Crestron Electronics</a:t>
            </a:r>
          </a:p>
        </p:txBody>
      </p:sp>
      <p:sp>
        <p:nvSpPr>
          <p:cNvPr id="4" name="Text Placeholder 3">
            <a:extLst>
              <a:ext uri="{FF2B5EF4-FFF2-40B4-BE49-F238E27FC236}">
                <a16:creationId xmlns:a16="http://schemas.microsoft.com/office/drawing/2014/main" id="{F0EAE30B-9290-EA48-AE86-50575C31C3F9}"/>
              </a:ext>
            </a:extLst>
          </p:cNvPr>
          <p:cNvSpPr>
            <a:spLocks noGrp="1"/>
          </p:cNvSpPr>
          <p:nvPr>
            <p:ph type="body" sz="quarter" idx="11"/>
          </p:nvPr>
        </p:nvSpPr>
        <p:spPr>
          <a:xfrm>
            <a:off x="6703564" y="5128631"/>
            <a:ext cx="5170133" cy="1475369"/>
          </a:xfrm>
        </p:spPr>
        <p:txBody>
          <a:bodyPr>
            <a:normAutofit fontScale="92500" lnSpcReduction="10000"/>
          </a:bodyPr>
          <a:lstStyle/>
          <a:p>
            <a:r>
              <a:rPr lang="nl-NL" sz="1400" dirty="0"/>
              <a:t>Microsoft MVP Award</a:t>
            </a:r>
          </a:p>
          <a:p>
            <a:r>
              <a:rPr lang="nl-NL" sz="1400" dirty="0"/>
              <a:t>@rondagdag</a:t>
            </a:r>
          </a:p>
          <a:p>
            <a:r>
              <a:rPr lang="nl-NL" sz="1400" dirty="0"/>
              <a:t>ron@dagdag.net</a:t>
            </a:r>
          </a:p>
          <a:p>
            <a:r>
              <a:rPr lang="nl-NL" sz="1400" dirty="0">
                <a:hlinkClick r:id="rId3"/>
              </a:rPr>
              <a:t>http://www.dagdag.net/</a:t>
            </a:r>
            <a:endParaRPr lang="nl-NL" sz="1400" dirty="0"/>
          </a:p>
          <a:p>
            <a:endParaRPr lang="nl-NL" sz="1400" dirty="0"/>
          </a:p>
        </p:txBody>
      </p:sp>
      <p:pic>
        <p:nvPicPr>
          <p:cNvPr id="12" name="Picture Placeholder 11" descr="A person wearing a blue hat&#10;&#10;Description automatically generated">
            <a:extLst>
              <a:ext uri="{FF2B5EF4-FFF2-40B4-BE49-F238E27FC236}">
                <a16:creationId xmlns:a16="http://schemas.microsoft.com/office/drawing/2014/main" id="{8B844849-3402-499F-9C8A-0531063B9644}"/>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tretch>
            <a:fillRect/>
          </a:stretch>
        </p:blipFill>
        <p:spPr>
          <a:xfrm>
            <a:off x="0" y="-1553380"/>
            <a:ext cx="5756564" cy="11164246"/>
          </a:xfrm>
        </p:spPr>
      </p:pic>
      <p:pic>
        <p:nvPicPr>
          <p:cNvPr id="6" name="Picture 5" descr="A screenshot of a computer screen&#10;&#10;Description automatically generated">
            <a:extLst>
              <a:ext uri="{FF2B5EF4-FFF2-40B4-BE49-F238E27FC236}">
                <a16:creationId xmlns:a16="http://schemas.microsoft.com/office/drawing/2014/main" id="{EE679508-FD97-5B44-B036-3011D84BB354}"/>
              </a:ext>
            </a:extLst>
          </p:cNvPr>
          <p:cNvPicPr>
            <a:picLocks noChangeAspect="1"/>
          </p:cNvPicPr>
          <p:nvPr/>
        </p:nvPicPr>
        <p:blipFill rotWithShape="1">
          <a:blip r:embed="rId5">
            <a:extLst>
              <a:ext uri="{28A0092B-C50C-407E-A947-70E740481C1C}">
                <a14:useLocalDpi xmlns:a14="http://schemas.microsoft.com/office/drawing/2010/main" val="0"/>
              </a:ext>
            </a:extLst>
          </a:blip>
          <a:srcRect l="31600" t="29748" r="62895" b="63543"/>
          <a:stretch/>
        </p:blipFill>
        <p:spPr>
          <a:xfrm>
            <a:off x="6703564" y="3615015"/>
            <a:ext cx="277990" cy="233741"/>
          </a:xfrm>
          <a:prstGeom prst="rect">
            <a:avLst/>
          </a:prstGeom>
        </p:spPr>
      </p:pic>
    </p:spTree>
    <p:extLst>
      <p:ext uri="{BB962C8B-B14F-4D97-AF65-F5344CB8AC3E}">
        <p14:creationId xmlns:p14="http://schemas.microsoft.com/office/powerpoint/2010/main" val="3418029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7B0F-621C-4774-A168-2911C24EFF0A}"/>
              </a:ext>
            </a:extLst>
          </p:cNvPr>
          <p:cNvSpPr>
            <a:spLocks noGrp="1"/>
          </p:cNvSpPr>
          <p:nvPr>
            <p:ph type="title"/>
          </p:nvPr>
        </p:nvSpPr>
        <p:spPr/>
        <p:txBody>
          <a:bodyPr/>
          <a:lstStyle/>
          <a:p>
            <a:r>
              <a:rPr lang="en-US" noProof="0" dirty="0"/>
              <a:t>Introduction</a:t>
            </a:r>
          </a:p>
        </p:txBody>
      </p:sp>
    </p:spTree>
    <p:extLst>
      <p:ext uri="{BB962C8B-B14F-4D97-AF65-F5344CB8AC3E}">
        <p14:creationId xmlns:p14="http://schemas.microsoft.com/office/powerpoint/2010/main" val="48553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0093DECE-1343-465E-976C-D2F7472EA99B}"/>
              </a:ext>
            </a:extLst>
          </p:cNvPr>
          <p:cNvSpPr txBox="1"/>
          <p:nvPr/>
        </p:nvSpPr>
        <p:spPr>
          <a:xfrm>
            <a:off x="2220679" y="2788230"/>
            <a:ext cx="1418978" cy="461665"/>
          </a:xfrm>
          <a:prstGeom prst="rect">
            <a:avLst/>
          </a:prstGeom>
          <a:noFill/>
        </p:spPr>
        <p:txBody>
          <a:bodyPr wrap="none" rtlCol="0">
            <a:spAutoFit/>
          </a:bodyPr>
          <a:lstStyle/>
          <a:p>
            <a:r>
              <a:rPr lang="en-US" sz="2400">
                <a:latin typeface="Segoe UI Light" panose="020B0502040204020203" pitchFamily="34" charset="0"/>
                <a:cs typeface="Segoe UI Light" panose="020B0502040204020203" pitchFamily="34" charset="0"/>
              </a:rPr>
              <a:t>algorithm</a:t>
            </a:r>
          </a:p>
        </p:txBody>
      </p:sp>
      <p:sp>
        <p:nvSpPr>
          <p:cNvPr id="46" name="TextBox 45">
            <a:extLst>
              <a:ext uri="{FF2B5EF4-FFF2-40B4-BE49-F238E27FC236}">
                <a16:creationId xmlns:a16="http://schemas.microsoft.com/office/drawing/2014/main" id="{0BF3BB60-8A64-4F88-8211-5A24778C930D}"/>
              </a:ext>
            </a:extLst>
          </p:cNvPr>
          <p:cNvSpPr txBox="1"/>
          <p:nvPr/>
        </p:nvSpPr>
        <p:spPr>
          <a:xfrm>
            <a:off x="2797760" y="3702630"/>
            <a:ext cx="841897" cy="461665"/>
          </a:xfrm>
          <a:prstGeom prst="rect">
            <a:avLst/>
          </a:prstGeom>
          <a:noFill/>
        </p:spPr>
        <p:txBody>
          <a:bodyPr wrap="none" rtlCol="0">
            <a:spAutoFit/>
          </a:bodyPr>
          <a:lstStyle/>
          <a:p>
            <a:r>
              <a:rPr lang="en-US" sz="2400">
                <a:latin typeface="Segoe UI Light" panose="020B0502040204020203" pitchFamily="34" charset="0"/>
                <a:cs typeface="Segoe UI Light" panose="020B0502040204020203" pitchFamily="34" charset="0"/>
              </a:rPr>
              <a:t>input</a:t>
            </a:r>
            <a:endParaRPr lang="en-US">
              <a:latin typeface="Segoe UI Light" panose="020B0502040204020203" pitchFamily="34" charset="0"/>
              <a:cs typeface="Segoe UI Light" panose="020B0502040204020203" pitchFamily="34" charset="0"/>
            </a:endParaRPr>
          </a:p>
        </p:txBody>
      </p:sp>
      <p:sp>
        <p:nvSpPr>
          <p:cNvPr id="47" name="TextBox 46">
            <a:extLst>
              <a:ext uri="{FF2B5EF4-FFF2-40B4-BE49-F238E27FC236}">
                <a16:creationId xmlns:a16="http://schemas.microsoft.com/office/drawing/2014/main" id="{BE01CC1D-46F0-416A-8C03-2C6C98365440}"/>
              </a:ext>
            </a:extLst>
          </p:cNvPr>
          <p:cNvSpPr txBox="1"/>
          <p:nvPr/>
        </p:nvSpPr>
        <p:spPr>
          <a:xfrm>
            <a:off x="8604761" y="3046175"/>
            <a:ext cx="1210396" cy="461665"/>
          </a:xfrm>
          <a:prstGeom prst="rect">
            <a:avLst/>
          </a:prstGeom>
          <a:noFill/>
        </p:spPr>
        <p:txBody>
          <a:bodyPr wrap="none" rtlCol="0">
            <a:spAutoFit/>
          </a:bodyPr>
          <a:lstStyle/>
          <a:p>
            <a:r>
              <a:rPr lang="en-US" sz="2400">
                <a:latin typeface="Segoe UI Light" panose="020B0502040204020203" pitchFamily="34" charset="0"/>
                <a:cs typeface="Segoe UI Light" panose="020B0502040204020203" pitchFamily="34" charset="0"/>
              </a:rPr>
              <a:t>answers</a:t>
            </a:r>
          </a:p>
        </p:txBody>
      </p:sp>
      <p:grpSp>
        <p:nvGrpSpPr>
          <p:cNvPr id="66" name="Group 65">
            <a:extLst>
              <a:ext uri="{FF2B5EF4-FFF2-40B4-BE49-F238E27FC236}">
                <a16:creationId xmlns:a16="http://schemas.microsoft.com/office/drawing/2014/main" id="{F1C738F9-4205-44F1-8617-D11CB3C4BD40}"/>
              </a:ext>
            </a:extLst>
          </p:cNvPr>
          <p:cNvGrpSpPr/>
          <p:nvPr/>
        </p:nvGrpSpPr>
        <p:grpSpPr>
          <a:xfrm>
            <a:off x="3678973" y="2331720"/>
            <a:ext cx="4834054" cy="2194560"/>
            <a:chOff x="3282583" y="2252880"/>
            <a:chExt cx="4834054" cy="2194560"/>
          </a:xfrm>
        </p:grpSpPr>
        <p:sp>
          <p:nvSpPr>
            <p:cNvPr id="18" name="Rectangle 17">
              <a:extLst>
                <a:ext uri="{FF2B5EF4-FFF2-40B4-BE49-F238E27FC236}">
                  <a16:creationId xmlns:a16="http://schemas.microsoft.com/office/drawing/2014/main" id="{EB65DB01-D8C9-4901-9397-8077B6F92385}"/>
                </a:ext>
              </a:extLst>
            </p:cNvPr>
            <p:cNvSpPr/>
            <p:nvPr/>
          </p:nvSpPr>
          <p:spPr>
            <a:xfrm>
              <a:off x="4656600" y="2252880"/>
              <a:ext cx="2194560" cy="219456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mc:AlternateContent xmlns:mc="http://schemas.openxmlformats.org/markup-compatibility/2006" xmlns:p14="http://schemas.microsoft.com/office/powerpoint/2010/main">
          <mc:Choice Requires="p14">
            <p:contentPart p14:bwMode="auto" r:id="rId2">
              <p14:nvContentPartPr>
                <p14:cNvPr id="63" name="Ink 62">
                  <a:extLst>
                    <a:ext uri="{FF2B5EF4-FFF2-40B4-BE49-F238E27FC236}">
                      <a16:creationId xmlns:a16="http://schemas.microsoft.com/office/drawing/2014/main" id="{E254126E-4662-46C5-B91F-586BBF6737D3}"/>
                    </a:ext>
                  </a:extLst>
                </p14:cNvPr>
                <p14:cNvContentPartPr/>
                <p14:nvPr/>
              </p14:nvContentPartPr>
              <p14:xfrm>
                <a:off x="3282583" y="2792623"/>
                <a:ext cx="996840" cy="295200"/>
              </p14:xfrm>
            </p:contentPart>
          </mc:Choice>
          <mc:Fallback xmlns="">
            <p:pic>
              <p:nvPicPr>
                <p:cNvPr id="63" name="Ink 62">
                  <a:extLst>
                    <a:ext uri="{FF2B5EF4-FFF2-40B4-BE49-F238E27FC236}">
                      <a16:creationId xmlns:a16="http://schemas.microsoft.com/office/drawing/2014/main" id="{E254126E-4662-46C5-B91F-586BBF6737D3}"/>
                    </a:ext>
                  </a:extLst>
                </p:cNvPr>
                <p:cNvPicPr/>
                <p:nvPr/>
              </p:nvPicPr>
              <p:blipFill>
                <a:blip r:embed="rId3"/>
                <a:stretch>
                  <a:fillRect/>
                </a:stretch>
              </p:blipFill>
              <p:spPr>
                <a:xfrm>
                  <a:off x="3246570" y="27566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4" name="Ink 63">
                  <a:extLst>
                    <a:ext uri="{FF2B5EF4-FFF2-40B4-BE49-F238E27FC236}">
                      <a16:creationId xmlns:a16="http://schemas.microsoft.com/office/drawing/2014/main" id="{DBF8C67B-5951-4BF5-92B1-8D6DF6C40DBA}"/>
                    </a:ext>
                  </a:extLst>
                </p14:cNvPr>
                <p14:cNvContentPartPr/>
                <p14:nvPr/>
              </p14:nvContentPartPr>
              <p14:xfrm>
                <a:off x="3347897" y="3707023"/>
                <a:ext cx="996840" cy="295200"/>
              </p14:xfrm>
            </p:contentPart>
          </mc:Choice>
          <mc:Fallback xmlns="">
            <p:pic>
              <p:nvPicPr>
                <p:cNvPr id="64" name="Ink 63">
                  <a:extLst>
                    <a:ext uri="{FF2B5EF4-FFF2-40B4-BE49-F238E27FC236}">
                      <a16:creationId xmlns:a16="http://schemas.microsoft.com/office/drawing/2014/main" id="{DBF8C67B-5951-4BF5-92B1-8D6DF6C40DBA}"/>
                    </a:ext>
                  </a:extLst>
                </p:cNvPr>
                <p:cNvPicPr/>
                <p:nvPr/>
              </p:nvPicPr>
              <p:blipFill>
                <a:blip r:embed="rId3"/>
                <a:stretch>
                  <a:fillRect/>
                </a:stretch>
              </p:blipFill>
              <p:spPr>
                <a:xfrm>
                  <a:off x="3311884" y="36710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5" name="Ink 64">
                  <a:extLst>
                    <a:ext uri="{FF2B5EF4-FFF2-40B4-BE49-F238E27FC236}">
                      <a16:creationId xmlns:a16="http://schemas.microsoft.com/office/drawing/2014/main" id="{26A73E00-11E7-4EF8-9AF6-2714CAA496C7}"/>
                    </a:ext>
                  </a:extLst>
                </p14:cNvPr>
                <p14:cNvContentPartPr/>
                <p14:nvPr/>
              </p14:nvContentPartPr>
              <p14:xfrm>
                <a:off x="7119797" y="3133800"/>
                <a:ext cx="996840" cy="295200"/>
              </p14:xfrm>
            </p:contentPart>
          </mc:Choice>
          <mc:Fallback xmlns="">
            <p:pic>
              <p:nvPicPr>
                <p:cNvPr id="65" name="Ink 64">
                  <a:extLst>
                    <a:ext uri="{FF2B5EF4-FFF2-40B4-BE49-F238E27FC236}">
                      <a16:creationId xmlns:a16="http://schemas.microsoft.com/office/drawing/2014/main" id="{26A73E00-11E7-4EF8-9AF6-2714CAA496C7}"/>
                    </a:ext>
                  </a:extLst>
                </p:cNvPr>
                <p:cNvPicPr/>
                <p:nvPr/>
              </p:nvPicPr>
              <p:blipFill>
                <a:blip r:embed="rId3"/>
                <a:stretch>
                  <a:fillRect/>
                </a:stretch>
              </p:blipFill>
              <p:spPr>
                <a:xfrm>
                  <a:off x="7083784" y="3097844"/>
                  <a:ext cx="1068506" cy="366753"/>
                </a:xfrm>
                <a:prstGeom prst="rect">
                  <a:avLst/>
                </a:prstGeom>
              </p:spPr>
            </p:pic>
          </mc:Fallback>
        </mc:AlternateContent>
      </p:grpSp>
      <p:sp>
        <p:nvSpPr>
          <p:cNvPr id="70" name="Title 69">
            <a:extLst>
              <a:ext uri="{FF2B5EF4-FFF2-40B4-BE49-F238E27FC236}">
                <a16:creationId xmlns:a16="http://schemas.microsoft.com/office/drawing/2014/main" id="{1376B8E5-2AC6-4B4B-9AE4-5EF4429A4854}"/>
              </a:ext>
            </a:extLst>
          </p:cNvPr>
          <p:cNvSpPr>
            <a:spLocks noGrp="1"/>
          </p:cNvSpPr>
          <p:nvPr>
            <p:ph type="title"/>
          </p:nvPr>
        </p:nvSpPr>
        <p:spPr/>
        <p:txBody>
          <a:bodyPr/>
          <a:lstStyle/>
          <a:p>
            <a:r>
              <a:rPr lang="en-US"/>
              <a:t>programming</a:t>
            </a:r>
          </a:p>
        </p:txBody>
      </p:sp>
    </p:spTree>
    <p:extLst>
      <p:ext uri="{BB962C8B-B14F-4D97-AF65-F5344CB8AC3E}">
        <p14:creationId xmlns:p14="http://schemas.microsoft.com/office/powerpoint/2010/main" val="377021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0093DECE-1343-465E-976C-D2F7472EA99B}"/>
              </a:ext>
            </a:extLst>
          </p:cNvPr>
          <p:cNvSpPr txBox="1"/>
          <p:nvPr/>
        </p:nvSpPr>
        <p:spPr>
          <a:xfrm>
            <a:off x="8670443" y="3046175"/>
            <a:ext cx="1418978" cy="461665"/>
          </a:xfrm>
          <a:prstGeom prst="rect">
            <a:avLst/>
          </a:prstGeom>
          <a:noFill/>
        </p:spPr>
        <p:txBody>
          <a:bodyPr wrap="none" rtlCol="0">
            <a:spAutoFit/>
          </a:bodyPr>
          <a:lstStyle/>
          <a:p>
            <a:r>
              <a:rPr lang="en-US" sz="2400">
                <a:solidFill>
                  <a:srgbClr val="FF0000"/>
                </a:solidFill>
                <a:latin typeface="Segoe UI Light" panose="020B0502040204020203" pitchFamily="34" charset="0"/>
                <a:cs typeface="Segoe UI Light" panose="020B0502040204020203" pitchFamily="34" charset="0"/>
              </a:rPr>
              <a:t>algorithm</a:t>
            </a:r>
          </a:p>
        </p:txBody>
      </p:sp>
      <p:sp>
        <p:nvSpPr>
          <p:cNvPr id="46" name="TextBox 45">
            <a:extLst>
              <a:ext uri="{FF2B5EF4-FFF2-40B4-BE49-F238E27FC236}">
                <a16:creationId xmlns:a16="http://schemas.microsoft.com/office/drawing/2014/main" id="{0BF3BB60-8A64-4F88-8211-5A24778C930D}"/>
              </a:ext>
            </a:extLst>
          </p:cNvPr>
          <p:cNvSpPr txBox="1"/>
          <p:nvPr/>
        </p:nvSpPr>
        <p:spPr>
          <a:xfrm>
            <a:off x="2787911" y="3702630"/>
            <a:ext cx="841897" cy="461665"/>
          </a:xfrm>
          <a:prstGeom prst="rect">
            <a:avLst/>
          </a:prstGeom>
          <a:noFill/>
        </p:spPr>
        <p:txBody>
          <a:bodyPr wrap="none" rtlCol="0">
            <a:spAutoFit/>
          </a:bodyPr>
          <a:lstStyle/>
          <a:p>
            <a:r>
              <a:rPr lang="en-US" sz="2400">
                <a:latin typeface="Segoe UI Light" panose="020B0502040204020203" pitchFamily="34" charset="0"/>
                <a:cs typeface="Segoe UI Light" panose="020B0502040204020203" pitchFamily="34" charset="0"/>
              </a:rPr>
              <a:t>input</a:t>
            </a:r>
          </a:p>
        </p:txBody>
      </p:sp>
      <p:sp>
        <p:nvSpPr>
          <p:cNvPr id="47" name="TextBox 46">
            <a:extLst>
              <a:ext uri="{FF2B5EF4-FFF2-40B4-BE49-F238E27FC236}">
                <a16:creationId xmlns:a16="http://schemas.microsoft.com/office/drawing/2014/main" id="{BE01CC1D-46F0-416A-8C03-2C6C98365440}"/>
              </a:ext>
            </a:extLst>
          </p:cNvPr>
          <p:cNvSpPr txBox="1"/>
          <p:nvPr/>
        </p:nvSpPr>
        <p:spPr>
          <a:xfrm>
            <a:off x="2419701" y="2788230"/>
            <a:ext cx="1210396" cy="461665"/>
          </a:xfrm>
          <a:prstGeom prst="rect">
            <a:avLst/>
          </a:prstGeom>
          <a:noFill/>
        </p:spPr>
        <p:txBody>
          <a:bodyPr wrap="none" rtlCol="0">
            <a:spAutoFit/>
          </a:bodyPr>
          <a:lstStyle/>
          <a:p>
            <a:r>
              <a:rPr lang="en-US" sz="2400">
                <a:solidFill>
                  <a:srgbClr val="FF0000"/>
                </a:solidFill>
                <a:latin typeface="Segoe UI Light" panose="020B0502040204020203" pitchFamily="34" charset="0"/>
                <a:cs typeface="Segoe UI Light" panose="020B0502040204020203" pitchFamily="34" charset="0"/>
              </a:rPr>
              <a:t>answers</a:t>
            </a:r>
          </a:p>
        </p:txBody>
      </p:sp>
      <p:grpSp>
        <p:nvGrpSpPr>
          <p:cNvPr id="66" name="Group 65">
            <a:extLst>
              <a:ext uri="{FF2B5EF4-FFF2-40B4-BE49-F238E27FC236}">
                <a16:creationId xmlns:a16="http://schemas.microsoft.com/office/drawing/2014/main" id="{F1C738F9-4205-44F1-8617-D11CB3C4BD40}"/>
              </a:ext>
            </a:extLst>
          </p:cNvPr>
          <p:cNvGrpSpPr/>
          <p:nvPr/>
        </p:nvGrpSpPr>
        <p:grpSpPr>
          <a:xfrm>
            <a:off x="3678973" y="2331720"/>
            <a:ext cx="4834054" cy="2194560"/>
            <a:chOff x="3282583" y="2252880"/>
            <a:chExt cx="4834054" cy="2194560"/>
          </a:xfrm>
        </p:grpSpPr>
        <p:sp>
          <p:nvSpPr>
            <p:cNvPr id="18" name="Rectangle 17">
              <a:extLst>
                <a:ext uri="{FF2B5EF4-FFF2-40B4-BE49-F238E27FC236}">
                  <a16:creationId xmlns:a16="http://schemas.microsoft.com/office/drawing/2014/main" id="{EB65DB01-D8C9-4901-9397-8077B6F92385}"/>
                </a:ext>
              </a:extLst>
            </p:cNvPr>
            <p:cNvSpPr/>
            <p:nvPr/>
          </p:nvSpPr>
          <p:spPr>
            <a:xfrm>
              <a:off x="4656600" y="2252880"/>
              <a:ext cx="2194560" cy="2194560"/>
            </a:xfrm>
            <a:prstGeom prst="rect">
              <a:avLst/>
            </a:prstGeom>
            <a:noFill/>
            <a:ln w="72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endParaRPr lang="en-US">
                <a:solidFill>
                  <a:srgbClr val="000000"/>
                </a:solidFill>
              </a:endParaRPr>
            </a:p>
          </p:txBody>
        </p:sp>
        <mc:AlternateContent xmlns:mc="http://schemas.openxmlformats.org/markup-compatibility/2006" xmlns:p14="http://schemas.microsoft.com/office/powerpoint/2010/main">
          <mc:Choice Requires="p14">
            <p:contentPart p14:bwMode="auto" r:id="rId2">
              <p14:nvContentPartPr>
                <p14:cNvPr id="63" name="Ink 62">
                  <a:extLst>
                    <a:ext uri="{FF2B5EF4-FFF2-40B4-BE49-F238E27FC236}">
                      <a16:creationId xmlns:a16="http://schemas.microsoft.com/office/drawing/2014/main" id="{E254126E-4662-46C5-B91F-586BBF6737D3}"/>
                    </a:ext>
                  </a:extLst>
                </p14:cNvPr>
                <p14:cNvContentPartPr/>
                <p14:nvPr/>
              </p14:nvContentPartPr>
              <p14:xfrm>
                <a:off x="3282583" y="2792623"/>
                <a:ext cx="996840" cy="295200"/>
              </p14:xfrm>
            </p:contentPart>
          </mc:Choice>
          <mc:Fallback xmlns="">
            <p:pic>
              <p:nvPicPr>
                <p:cNvPr id="63" name="Ink 62">
                  <a:extLst>
                    <a:ext uri="{FF2B5EF4-FFF2-40B4-BE49-F238E27FC236}">
                      <a16:creationId xmlns:a16="http://schemas.microsoft.com/office/drawing/2014/main" id="{E254126E-4662-46C5-B91F-586BBF6737D3}"/>
                    </a:ext>
                  </a:extLst>
                </p:cNvPr>
                <p:cNvPicPr/>
                <p:nvPr/>
              </p:nvPicPr>
              <p:blipFill>
                <a:blip r:embed="rId3"/>
                <a:stretch>
                  <a:fillRect/>
                </a:stretch>
              </p:blipFill>
              <p:spPr>
                <a:xfrm>
                  <a:off x="3246570" y="27566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4" name="Ink 63">
                  <a:extLst>
                    <a:ext uri="{FF2B5EF4-FFF2-40B4-BE49-F238E27FC236}">
                      <a16:creationId xmlns:a16="http://schemas.microsoft.com/office/drawing/2014/main" id="{DBF8C67B-5951-4BF5-92B1-8D6DF6C40DBA}"/>
                    </a:ext>
                  </a:extLst>
                </p14:cNvPr>
                <p14:cNvContentPartPr/>
                <p14:nvPr/>
              </p14:nvContentPartPr>
              <p14:xfrm>
                <a:off x="3347897" y="3707023"/>
                <a:ext cx="996840" cy="295200"/>
              </p14:xfrm>
            </p:contentPart>
          </mc:Choice>
          <mc:Fallback xmlns="">
            <p:pic>
              <p:nvPicPr>
                <p:cNvPr id="64" name="Ink 63">
                  <a:extLst>
                    <a:ext uri="{FF2B5EF4-FFF2-40B4-BE49-F238E27FC236}">
                      <a16:creationId xmlns:a16="http://schemas.microsoft.com/office/drawing/2014/main" id="{DBF8C67B-5951-4BF5-92B1-8D6DF6C40DBA}"/>
                    </a:ext>
                  </a:extLst>
                </p:cNvPr>
                <p:cNvPicPr/>
                <p:nvPr/>
              </p:nvPicPr>
              <p:blipFill>
                <a:blip r:embed="rId3"/>
                <a:stretch>
                  <a:fillRect/>
                </a:stretch>
              </p:blipFill>
              <p:spPr>
                <a:xfrm>
                  <a:off x="3311884" y="3671067"/>
                  <a:ext cx="1068506" cy="36675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5" name="Ink 64">
                  <a:extLst>
                    <a:ext uri="{FF2B5EF4-FFF2-40B4-BE49-F238E27FC236}">
                      <a16:creationId xmlns:a16="http://schemas.microsoft.com/office/drawing/2014/main" id="{26A73E00-11E7-4EF8-9AF6-2714CAA496C7}"/>
                    </a:ext>
                  </a:extLst>
                </p14:cNvPr>
                <p14:cNvContentPartPr/>
                <p14:nvPr/>
              </p14:nvContentPartPr>
              <p14:xfrm>
                <a:off x="7119797" y="3133800"/>
                <a:ext cx="996840" cy="295200"/>
              </p14:xfrm>
            </p:contentPart>
          </mc:Choice>
          <mc:Fallback xmlns="">
            <p:pic>
              <p:nvPicPr>
                <p:cNvPr id="65" name="Ink 64">
                  <a:extLst>
                    <a:ext uri="{FF2B5EF4-FFF2-40B4-BE49-F238E27FC236}">
                      <a16:creationId xmlns:a16="http://schemas.microsoft.com/office/drawing/2014/main" id="{26A73E00-11E7-4EF8-9AF6-2714CAA496C7}"/>
                    </a:ext>
                  </a:extLst>
                </p:cNvPr>
                <p:cNvPicPr/>
                <p:nvPr/>
              </p:nvPicPr>
              <p:blipFill>
                <a:blip r:embed="rId3"/>
                <a:stretch>
                  <a:fillRect/>
                </a:stretch>
              </p:blipFill>
              <p:spPr>
                <a:xfrm>
                  <a:off x="7083784" y="3097844"/>
                  <a:ext cx="1068506" cy="366753"/>
                </a:xfrm>
                <a:prstGeom prst="rect">
                  <a:avLst/>
                </a:prstGeom>
              </p:spPr>
            </p:pic>
          </mc:Fallback>
        </mc:AlternateContent>
      </p:grpSp>
      <p:sp>
        <p:nvSpPr>
          <p:cNvPr id="2" name="Title 1">
            <a:extLst>
              <a:ext uri="{FF2B5EF4-FFF2-40B4-BE49-F238E27FC236}">
                <a16:creationId xmlns:a16="http://schemas.microsoft.com/office/drawing/2014/main" id="{3C54DAF1-4A7E-462F-A533-EDAD8BF9C370}"/>
              </a:ext>
            </a:extLst>
          </p:cNvPr>
          <p:cNvSpPr>
            <a:spLocks noGrp="1"/>
          </p:cNvSpPr>
          <p:nvPr>
            <p:ph type="title"/>
          </p:nvPr>
        </p:nvSpPr>
        <p:spPr/>
        <p:txBody>
          <a:bodyPr/>
          <a:lstStyle/>
          <a:p>
            <a:r>
              <a:rPr lang="en-US"/>
              <a:t>machine learning</a:t>
            </a:r>
          </a:p>
        </p:txBody>
      </p:sp>
    </p:spTree>
    <p:extLst>
      <p:ext uri="{BB962C8B-B14F-4D97-AF65-F5344CB8AC3E}">
        <p14:creationId xmlns:p14="http://schemas.microsoft.com/office/powerpoint/2010/main" val="17495656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27C6B-B683-4EA3-89CE-540748043BAD}"/>
              </a:ext>
            </a:extLst>
          </p:cNvPr>
          <p:cNvSpPr>
            <a:spLocks noGrp="1"/>
          </p:cNvSpPr>
          <p:nvPr>
            <p:ph type="title"/>
          </p:nvPr>
        </p:nvSpPr>
        <p:spPr/>
        <p:txBody>
          <a:bodyPr/>
          <a:lstStyle/>
          <a:p>
            <a:r>
              <a:rPr lang="en-US"/>
              <a:t>ML Primer</a:t>
            </a:r>
          </a:p>
        </p:txBody>
      </p:sp>
      <p:sp>
        <p:nvSpPr>
          <p:cNvPr id="3" name="Text Placeholder 2">
            <a:extLst>
              <a:ext uri="{FF2B5EF4-FFF2-40B4-BE49-F238E27FC236}">
                <a16:creationId xmlns:a16="http://schemas.microsoft.com/office/drawing/2014/main" id="{043053BB-0C59-4C2D-866F-343834E4468C}"/>
              </a:ext>
            </a:extLst>
          </p:cNvPr>
          <p:cNvSpPr>
            <a:spLocks noGrp="1"/>
          </p:cNvSpPr>
          <p:nvPr>
            <p:ph type="body" sz="quarter" idx="13"/>
          </p:nvPr>
        </p:nvSpPr>
        <p:spPr>
          <a:xfrm>
            <a:off x="6435667" y="1863731"/>
            <a:ext cx="5181600" cy="430887"/>
          </a:xfrm>
        </p:spPr>
        <p:txBody>
          <a:bodyPr>
            <a:normAutofit fontScale="55000" lnSpcReduction="20000"/>
          </a:bodyPr>
          <a:lstStyle/>
          <a:p>
            <a:pPr marL="0" indent="0" algn="ctr">
              <a:buNone/>
            </a:pPr>
            <a:r>
              <a:rPr lang="en-US"/>
              <a:t>Programming</a:t>
            </a:r>
          </a:p>
        </p:txBody>
      </p:sp>
      <p:sp>
        <p:nvSpPr>
          <p:cNvPr id="7" name="Text Placeholder 6">
            <a:extLst>
              <a:ext uri="{FF2B5EF4-FFF2-40B4-BE49-F238E27FC236}">
                <a16:creationId xmlns:a16="http://schemas.microsoft.com/office/drawing/2014/main" id="{477F9E21-6616-4D4A-B1EF-A8227E58696D}"/>
              </a:ext>
            </a:extLst>
          </p:cNvPr>
          <p:cNvSpPr>
            <a:spLocks noGrp="1"/>
          </p:cNvSpPr>
          <p:nvPr>
            <p:ph type="body" sz="quarter" idx="14"/>
          </p:nvPr>
        </p:nvSpPr>
        <p:spPr>
          <a:xfrm>
            <a:off x="571837" y="1870979"/>
            <a:ext cx="5181600" cy="947952"/>
          </a:xfrm>
        </p:spPr>
        <p:txBody>
          <a:bodyPr/>
          <a:lstStyle/>
          <a:p>
            <a:pPr marL="0" indent="0" algn="ctr">
              <a:buNone/>
            </a:pPr>
            <a:r>
              <a:rPr lang="en-US" dirty="0"/>
              <a:t>Machine learning</a:t>
            </a:r>
          </a:p>
          <a:p>
            <a:endParaRPr lang="en-US" dirty="0"/>
          </a:p>
        </p:txBody>
      </p:sp>
      <p:pic>
        <p:nvPicPr>
          <p:cNvPr id="18" name="Picture 17">
            <a:extLst>
              <a:ext uri="{FF2B5EF4-FFF2-40B4-BE49-F238E27FC236}">
                <a16:creationId xmlns:a16="http://schemas.microsoft.com/office/drawing/2014/main" id="{50C2D8A8-DE51-413D-A7FC-25361EDDBF1C}"/>
              </a:ext>
            </a:extLst>
          </p:cNvPr>
          <p:cNvPicPr>
            <a:picLocks noChangeAspect="1"/>
          </p:cNvPicPr>
          <p:nvPr/>
        </p:nvPicPr>
        <p:blipFill>
          <a:blip r:embed="rId2"/>
          <a:stretch>
            <a:fillRect/>
          </a:stretch>
        </p:blipFill>
        <p:spPr>
          <a:xfrm>
            <a:off x="6458581" y="3036912"/>
            <a:ext cx="4952768" cy="1446177"/>
          </a:xfrm>
          <a:prstGeom prst="rect">
            <a:avLst/>
          </a:prstGeom>
        </p:spPr>
      </p:pic>
      <p:pic>
        <p:nvPicPr>
          <p:cNvPr id="27" name="Picture 26">
            <a:extLst>
              <a:ext uri="{FF2B5EF4-FFF2-40B4-BE49-F238E27FC236}">
                <a16:creationId xmlns:a16="http://schemas.microsoft.com/office/drawing/2014/main" id="{58587E6E-5741-4C55-BF26-21FA063599ED}"/>
              </a:ext>
            </a:extLst>
          </p:cNvPr>
          <p:cNvPicPr>
            <a:picLocks noChangeAspect="1"/>
          </p:cNvPicPr>
          <p:nvPr/>
        </p:nvPicPr>
        <p:blipFill>
          <a:blip r:embed="rId3"/>
          <a:stretch>
            <a:fillRect/>
          </a:stretch>
        </p:blipFill>
        <p:spPr>
          <a:xfrm>
            <a:off x="680232" y="3006296"/>
            <a:ext cx="5050291" cy="1458624"/>
          </a:xfrm>
          <a:prstGeom prst="rect">
            <a:avLst/>
          </a:prstGeom>
        </p:spPr>
      </p:pic>
      <p:sp>
        <p:nvSpPr>
          <p:cNvPr id="28" name="TextBox 27">
            <a:extLst>
              <a:ext uri="{FF2B5EF4-FFF2-40B4-BE49-F238E27FC236}">
                <a16:creationId xmlns:a16="http://schemas.microsoft.com/office/drawing/2014/main" id="{28F70704-61C2-4D6D-9D4F-1B7E9FEE2C49}"/>
              </a:ext>
            </a:extLst>
          </p:cNvPr>
          <p:cNvSpPr txBox="1"/>
          <p:nvPr/>
        </p:nvSpPr>
        <p:spPr>
          <a:xfrm>
            <a:off x="397233" y="3380389"/>
            <a:ext cx="1104790" cy="954300"/>
          </a:xfrm>
          <a:prstGeom prst="rect">
            <a:avLst/>
          </a:prstGeom>
          <a:solidFill>
            <a:srgbClr val="E6E6E6"/>
          </a:solid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1A1A1A"/>
                </a:solidFill>
                <a:effectLst/>
                <a:uLnTx/>
                <a:uFillTx/>
                <a:latin typeface="Ink Free" panose="03080402000500000000" pitchFamily="66" charset="0"/>
                <a:ea typeface="+mn-ea"/>
                <a:cs typeface="+mn-cs"/>
              </a:rPr>
              <a:t>Training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1A1A1A"/>
                </a:solidFill>
                <a:effectLst/>
                <a:uLnTx/>
                <a:uFillTx/>
                <a:latin typeface="Ink Free" panose="03080402000500000000" pitchFamily="66" charset="0"/>
                <a:ea typeface="+mn-ea"/>
                <a:cs typeface="+mn-cs"/>
              </a:rPr>
              <a:t>Data</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67" b="1" i="0" u="none" strike="noStrike" kern="1200" cap="none" spc="0" normalizeH="0" baseline="0" noProof="0" dirty="0">
              <a:ln>
                <a:noFill/>
              </a:ln>
              <a:solidFill>
                <a:srgbClr val="1A1A1A"/>
              </a:solidFill>
              <a:effectLst/>
              <a:uLnTx/>
              <a:uFillTx/>
              <a:latin typeface="Ink Free" panose="03080402000500000000" pitchFamily="66" charset="0"/>
              <a:ea typeface="+mn-ea"/>
              <a:cs typeface="+mn-cs"/>
            </a:endParaRPr>
          </a:p>
        </p:txBody>
      </p:sp>
      <p:sp>
        <p:nvSpPr>
          <p:cNvPr id="29" name="TextBox 28">
            <a:extLst>
              <a:ext uri="{FF2B5EF4-FFF2-40B4-BE49-F238E27FC236}">
                <a16:creationId xmlns:a16="http://schemas.microsoft.com/office/drawing/2014/main" id="{8E96C7B0-BCDB-4C93-A13A-C2D7F89374C4}"/>
              </a:ext>
            </a:extLst>
          </p:cNvPr>
          <p:cNvSpPr txBox="1"/>
          <p:nvPr/>
        </p:nvSpPr>
        <p:spPr>
          <a:xfrm>
            <a:off x="4706634" y="3402852"/>
            <a:ext cx="904415" cy="454420"/>
          </a:xfrm>
          <a:prstGeom prst="rect">
            <a:avLst/>
          </a:prstGeom>
          <a:solidFill>
            <a:srgbClr val="E6E6E6"/>
          </a:solid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Model</a:t>
            </a:r>
          </a:p>
        </p:txBody>
      </p:sp>
      <p:sp>
        <p:nvSpPr>
          <p:cNvPr id="36" name="TextBox 35">
            <a:extLst>
              <a:ext uri="{FF2B5EF4-FFF2-40B4-BE49-F238E27FC236}">
                <a16:creationId xmlns:a16="http://schemas.microsoft.com/office/drawing/2014/main" id="{D8087B35-F089-462D-8342-F7FB523B08F8}"/>
              </a:ext>
            </a:extLst>
          </p:cNvPr>
          <p:cNvSpPr txBox="1"/>
          <p:nvPr/>
        </p:nvSpPr>
        <p:spPr>
          <a:xfrm>
            <a:off x="6494811" y="3267556"/>
            <a:ext cx="904415" cy="454420"/>
          </a:xfrm>
          <a:prstGeom prst="rect">
            <a:avLst/>
          </a:prstGeom>
          <a:solidFill>
            <a:srgbClr val="E6E6E6"/>
          </a:solidFill>
        </p:spPr>
        <p:txBody>
          <a:bodyPr wrap="non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Model</a:t>
            </a:r>
          </a:p>
        </p:txBody>
      </p:sp>
      <p:sp>
        <p:nvSpPr>
          <p:cNvPr id="37" name="TextBox 36">
            <a:extLst>
              <a:ext uri="{FF2B5EF4-FFF2-40B4-BE49-F238E27FC236}">
                <a16:creationId xmlns:a16="http://schemas.microsoft.com/office/drawing/2014/main" id="{A58D9431-4F40-43EF-9425-C3ECCA1D2678}"/>
              </a:ext>
            </a:extLst>
          </p:cNvPr>
          <p:cNvSpPr txBox="1"/>
          <p:nvPr/>
        </p:nvSpPr>
        <p:spPr>
          <a:xfrm>
            <a:off x="7968343" y="1863730"/>
            <a:ext cx="2189949" cy="454420"/>
          </a:xfrm>
          <a:prstGeom prst="rect">
            <a:avLst/>
          </a:prstGeom>
          <a:solidFill>
            <a:srgbClr val="E6E6E6"/>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Inferencing</a:t>
            </a:r>
          </a:p>
        </p:txBody>
      </p:sp>
      <mc:AlternateContent xmlns:mc="http://schemas.openxmlformats.org/markup-compatibility/2006" xmlns:p14="http://schemas.microsoft.com/office/powerpoint/2010/main">
        <mc:Choice Requires="p14">
          <p:contentPart p14:bwMode="auto" r:id="rId4">
            <p14:nvContentPartPr>
              <p14:cNvPr id="41" name="Ink 40">
                <a:extLst>
                  <a:ext uri="{FF2B5EF4-FFF2-40B4-BE49-F238E27FC236}">
                    <a16:creationId xmlns:a16="http://schemas.microsoft.com/office/drawing/2014/main" id="{1DFFE232-B1E0-4A8B-B3EC-2F88DC0AFAA4}"/>
                  </a:ext>
                </a:extLst>
              </p14:cNvPr>
              <p14:cNvContentPartPr/>
              <p14:nvPr/>
            </p14:nvContentPartPr>
            <p14:xfrm>
              <a:off x="5693413" y="3450669"/>
              <a:ext cx="799200" cy="221760"/>
            </p14:xfrm>
          </p:contentPart>
        </mc:Choice>
        <mc:Fallback xmlns="">
          <p:pic>
            <p:nvPicPr>
              <p:cNvPr id="41" name="Ink 40">
                <a:extLst>
                  <a:ext uri="{FF2B5EF4-FFF2-40B4-BE49-F238E27FC236}">
                    <a16:creationId xmlns:a16="http://schemas.microsoft.com/office/drawing/2014/main" id="{1DFFE232-B1E0-4A8B-B3EC-2F88DC0AFAA4}"/>
                  </a:ext>
                </a:extLst>
              </p:cNvPr>
              <p:cNvPicPr/>
              <p:nvPr/>
            </p:nvPicPr>
            <p:blipFill>
              <a:blip r:embed="rId5"/>
              <a:stretch>
                <a:fillRect/>
              </a:stretch>
            </p:blipFill>
            <p:spPr>
              <a:xfrm>
                <a:off x="5675413" y="3432669"/>
                <a:ext cx="8348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4" name="Ink 43">
                <a:extLst>
                  <a:ext uri="{FF2B5EF4-FFF2-40B4-BE49-F238E27FC236}">
                    <a16:creationId xmlns:a16="http://schemas.microsoft.com/office/drawing/2014/main" id="{911DA3D5-AEB6-4DD9-97BA-CC4FF6A1CECF}"/>
                  </a:ext>
                </a:extLst>
              </p14:cNvPr>
              <p14:cNvContentPartPr/>
              <p14:nvPr/>
            </p14:nvContentPartPr>
            <p14:xfrm>
              <a:off x="838200" y="4040109"/>
              <a:ext cx="10134733" cy="1706880"/>
            </p14:xfrm>
          </p:contentPart>
        </mc:Choice>
        <mc:Fallback xmlns="">
          <p:pic>
            <p:nvPicPr>
              <p:cNvPr id="44" name="Ink 43">
                <a:extLst>
                  <a:ext uri="{FF2B5EF4-FFF2-40B4-BE49-F238E27FC236}">
                    <a16:creationId xmlns:a16="http://schemas.microsoft.com/office/drawing/2014/main" id="{911DA3D5-AEB6-4DD9-97BA-CC4FF6A1CECF}"/>
                  </a:ext>
                </a:extLst>
              </p:cNvPr>
              <p:cNvPicPr/>
              <p:nvPr/>
            </p:nvPicPr>
            <p:blipFill>
              <a:blip r:embed="rId7"/>
              <a:stretch>
                <a:fillRect/>
              </a:stretch>
            </p:blipFill>
            <p:spPr>
              <a:xfrm>
                <a:off x="820200" y="4022108"/>
                <a:ext cx="10170373" cy="1742523"/>
              </a:xfrm>
              <a:prstGeom prst="rect">
                <a:avLst/>
              </a:prstGeom>
            </p:spPr>
          </p:pic>
        </mc:Fallback>
      </mc:AlternateContent>
      <p:sp>
        <p:nvSpPr>
          <p:cNvPr id="14" name="TextBox 13">
            <a:extLst>
              <a:ext uri="{FF2B5EF4-FFF2-40B4-BE49-F238E27FC236}">
                <a16:creationId xmlns:a16="http://schemas.microsoft.com/office/drawing/2014/main" id="{686D5802-FFA8-4ABE-BC1C-B110E924CF16}"/>
              </a:ext>
            </a:extLst>
          </p:cNvPr>
          <p:cNvSpPr txBox="1"/>
          <p:nvPr/>
        </p:nvSpPr>
        <p:spPr>
          <a:xfrm>
            <a:off x="2481864" y="3375594"/>
            <a:ext cx="1330813" cy="954300"/>
          </a:xfrm>
          <a:prstGeom prst="rect">
            <a:avLst/>
          </a:prstGeom>
          <a:solidFill>
            <a:srgbClr val="E6E6E6"/>
          </a:solid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Training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Framework</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67" b="1" i="0" u="none" strike="noStrike" kern="1200" cap="none" spc="0" normalizeH="0" baseline="0" noProof="0">
              <a:ln>
                <a:noFill/>
              </a:ln>
              <a:solidFill>
                <a:srgbClr val="1A1A1A"/>
              </a:solidFill>
              <a:effectLst/>
              <a:uLnTx/>
              <a:uFillTx/>
              <a:latin typeface="Ink Free" panose="03080402000500000000" pitchFamily="66" charset="0"/>
              <a:ea typeface="+mn-ea"/>
              <a:cs typeface="+mn-cs"/>
            </a:endParaRPr>
          </a:p>
        </p:txBody>
      </p:sp>
      <p:sp>
        <p:nvSpPr>
          <p:cNvPr id="15" name="TextBox 14">
            <a:extLst>
              <a:ext uri="{FF2B5EF4-FFF2-40B4-BE49-F238E27FC236}">
                <a16:creationId xmlns:a16="http://schemas.microsoft.com/office/drawing/2014/main" id="{F99497AA-6F5F-4F02-8E05-7A44432EAE18}"/>
              </a:ext>
            </a:extLst>
          </p:cNvPr>
          <p:cNvSpPr txBox="1"/>
          <p:nvPr/>
        </p:nvSpPr>
        <p:spPr>
          <a:xfrm>
            <a:off x="8513346" y="3528695"/>
            <a:ext cx="1026243" cy="379656"/>
          </a:xfrm>
          <a:prstGeom prst="rect">
            <a:avLst/>
          </a:prstGeom>
          <a:solidFill>
            <a:srgbClr val="E6E6E6"/>
          </a:solid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a:ln>
                  <a:noFill/>
                </a:ln>
                <a:solidFill>
                  <a:srgbClr val="1A1A1A"/>
                </a:solidFill>
                <a:effectLst/>
                <a:uLnTx/>
                <a:uFillTx/>
                <a:latin typeface="Ink Free" panose="03080402000500000000" pitchFamily="66" charset="0"/>
                <a:ea typeface="+mn-ea"/>
                <a:cs typeface="+mn-cs"/>
              </a:rPr>
              <a:t>Runtime</a:t>
            </a:r>
          </a:p>
        </p:txBody>
      </p:sp>
    </p:spTree>
    <p:extLst>
      <p:ext uri="{BB962C8B-B14F-4D97-AF65-F5344CB8AC3E}">
        <p14:creationId xmlns:p14="http://schemas.microsoft.com/office/powerpoint/2010/main" val="182500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par>
                                <p:cTn id="39" presetID="10"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P spid="28" grpId="0" animBg="1"/>
      <p:bldP spid="29" grpId="0" animBg="1"/>
      <p:bldP spid="36" grpId="0" animBg="1"/>
      <p:bldP spid="37"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9A5366-33D9-4AD0-A8C3-A78FBCB849F9}"/>
              </a:ext>
            </a:extLst>
          </p:cNvPr>
          <p:cNvSpPr txBox="1"/>
          <p:nvPr/>
        </p:nvSpPr>
        <p:spPr>
          <a:xfrm>
            <a:off x="2692820" y="2806333"/>
            <a:ext cx="180177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Is this a face?</a:t>
            </a:r>
          </a:p>
        </p:txBody>
      </p:sp>
      <p:pic>
        <p:nvPicPr>
          <p:cNvPr id="5" name="Picture 4" descr="A picture containing vector graphics&#10;&#10;Description generated with high confidence">
            <a:extLst>
              <a:ext uri="{FF2B5EF4-FFF2-40B4-BE49-F238E27FC236}">
                <a16:creationId xmlns:a16="http://schemas.microsoft.com/office/drawing/2014/main" id="{87CE7556-99CF-430B-8CD3-36A5CC9AE8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2820" y="3429000"/>
            <a:ext cx="1600200" cy="1600200"/>
          </a:xfrm>
          <a:prstGeom prst="rect">
            <a:avLst/>
          </a:prstGeom>
        </p:spPr>
      </p:pic>
      <p:sp>
        <p:nvSpPr>
          <p:cNvPr id="6" name="Rectangle 5">
            <a:extLst>
              <a:ext uri="{FF2B5EF4-FFF2-40B4-BE49-F238E27FC236}">
                <a16:creationId xmlns:a16="http://schemas.microsoft.com/office/drawing/2014/main" id="{371A7478-1CF3-4AA7-AABE-14563D1B13AC}"/>
              </a:ext>
            </a:extLst>
          </p:cNvPr>
          <p:cNvSpPr/>
          <p:nvPr/>
        </p:nvSpPr>
        <p:spPr>
          <a:xfrm>
            <a:off x="7440809" y="2806333"/>
            <a:ext cx="204908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Price of Shirt?</a:t>
            </a:r>
          </a:p>
        </p:txBody>
      </p:sp>
      <p:sp>
        <p:nvSpPr>
          <p:cNvPr id="7" name="TextBox 6">
            <a:extLst>
              <a:ext uri="{FF2B5EF4-FFF2-40B4-BE49-F238E27FC236}">
                <a16:creationId xmlns:a16="http://schemas.microsoft.com/office/drawing/2014/main" id="{BFEF4029-606E-4F50-8446-AB6DE8E2A3ED}"/>
              </a:ext>
            </a:extLst>
          </p:cNvPr>
          <p:cNvSpPr txBox="1"/>
          <p:nvPr/>
        </p:nvSpPr>
        <p:spPr>
          <a:xfrm>
            <a:off x="7561732" y="3412475"/>
            <a:ext cx="3608137"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“It has </a:t>
            </a: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exquisite</a:t>
            </a: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buttons … </a:t>
            </a:r>
            <a:b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with </a:t>
            </a: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long sleeves </a:t>
            </a: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…works for</a:t>
            </a:r>
            <a:b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 casual as well as </a:t>
            </a: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business </a:t>
            </a:r>
            <a:b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solidFill>
                  <a:schemeClr val="bg2">
                    <a:lumMod val="50000"/>
                  </a:schemeClr>
                </a:solidFill>
                <a:effectLst/>
                <a:uLnTx/>
                <a:uFillTx/>
                <a:latin typeface="Segoe UI Semibold" panose="020B0702040204020203" pitchFamily="34" charset="0"/>
                <a:ea typeface="+mn-ea"/>
                <a:cs typeface="Segoe UI Semibold" panose="020B0702040204020203" pitchFamily="34" charset="0"/>
              </a:rPr>
              <a:t>settings</a:t>
            </a:r>
            <a:r>
              <a:rPr kumimoji="0" lang="en-US" sz="2000" b="0" i="0" u="none" strike="noStrike" kern="1200" cap="none" spc="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a:t>
            </a:r>
          </a:p>
        </p:txBody>
      </p:sp>
      <p:sp>
        <p:nvSpPr>
          <p:cNvPr id="8" name="TextBox 7">
            <a:extLst>
              <a:ext uri="{FF2B5EF4-FFF2-40B4-BE49-F238E27FC236}">
                <a16:creationId xmlns:a16="http://schemas.microsoft.com/office/drawing/2014/main" id="{7CA86D75-7049-49DD-B928-68BB5671C8BF}"/>
              </a:ext>
            </a:extLst>
          </p:cNvPr>
          <p:cNvSpPr txBox="1"/>
          <p:nvPr/>
        </p:nvSpPr>
        <p:spPr>
          <a:xfrm>
            <a:off x="1788405" y="212799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9" name="TextBox 8">
            <a:extLst>
              <a:ext uri="{FF2B5EF4-FFF2-40B4-BE49-F238E27FC236}">
                <a16:creationId xmlns:a16="http://schemas.microsoft.com/office/drawing/2014/main" id="{F935E24B-10AF-47EB-8F53-6CE06F629E70}"/>
              </a:ext>
            </a:extLst>
          </p:cNvPr>
          <p:cNvSpPr txBox="1"/>
          <p:nvPr/>
        </p:nvSpPr>
        <p:spPr>
          <a:xfrm>
            <a:off x="419403" y="306794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4EAFB8B-3FDE-4943-8021-BE77EABA9EC9}"/>
              </a:ext>
            </a:extLst>
          </p:cNvPr>
          <p:cNvSpPr txBox="1"/>
          <p:nvPr/>
        </p:nvSpPr>
        <p:spPr>
          <a:xfrm>
            <a:off x="6536394" y="2150054"/>
            <a:ext cx="904415" cy="31547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9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11" name="TextBox 10">
            <a:extLst>
              <a:ext uri="{FF2B5EF4-FFF2-40B4-BE49-F238E27FC236}">
                <a16:creationId xmlns:a16="http://schemas.microsoft.com/office/drawing/2014/main" id="{1D9DA183-4AED-4AF9-86F0-5E149F565427}"/>
              </a:ext>
            </a:extLst>
          </p:cNvPr>
          <p:cNvSpPr txBox="1"/>
          <p:nvPr/>
        </p:nvSpPr>
        <p:spPr>
          <a:xfrm>
            <a:off x="5167392" y="3090003"/>
            <a:ext cx="151996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endParaRPr kumimoji="0" lang="en-US" sz="9600" b="0" i="0"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21CDD700-F5C2-440A-99A1-859E88B895A2}"/>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Machine Learning  </a:t>
            </a:r>
            <a:b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br>
            <a:r>
              <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“Programming the </a:t>
            </a:r>
            <a:r>
              <a:rPr kumimoji="0" lang="en-US" sz="4400" b="0" i="0" u="none" strike="noStrike" kern="1200" cap="none" spc="-100" normalizeH="0" baseline="0" noProof="0" dirty="0" err="1">
                <a:ln w="3175">
                  <a:noFill/>
                </a:ln>
                <a:solidFill>
                  <a:srgbClr val="505050"/>
                </a:solidFill>
                <a:effectLst/>
                <a:uLnTx/>
                <a:uFillTx/>
                <a:latin typeface="Segoe UI Light"/>
                <a:ea typeface="+mn-ea"/>
                <a:cs typeface="Segoe UI" pitchFamily="34" charset="0"/>
              </a:rPr>
              <a:t>UnProgrammable</a:t>
            </a:r>
            <a:r>
              <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a:t>
            </a:r>
            <a:endParaRPr kumimoji="0" lang="en-US" sz="4400"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endParaRPr>
          </a:p>
        </p:txBody>
      </p:sp>
    </p:spTree>
    <p:extLst>
      <p:ext uri="{BB962C8B-B14F-4D97-AF65-F5344CB8AC3E}">
        <p14:creationId xmlns:p14="http://schemas.microsoft.com/office/powerpoint/2010/main" val="1507861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C34ECAF-7BD0-4EEF-8908-1A62E67E00E1}"/>
              </a:ext>
            </a:extLst>
          </p:cNvPr>
          <p:cNvSpPr txBox="1"/>
          <p:nvPr/>
        </p:nvSpPr>
        <p:spPr>
          <a:xfrm>
            <a:off x="7203700" y="2704611"/>
            <a:ext cx="59933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Face</a:t>
            </a:r>
          </a:p>
        </p:txBody>
      </p:sp>
      <p:pic>
        <p:nvPicPr>
          <p:cNvPr id="5" name="Picture 4" descr="A close up of a logo&#10;&#10;Description generated with very high confidence">
            <a:extLst>
              <a:ext uri="{FF2B5EF4-FFF2-40B4-BE49-F238E27FC236}">
                <a16:creationId xmlns:a16="http://schemas.microsoft.com/office/drawing/2014/main" id="{7FD90A34-086D-4668-B235-8E0CC06F89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8228" y="2088075"/>
            <a:ext cx="1602404" cy="1602404"/>
          </a:xfrm>
          <a:prstGeom prst="rect">
            <a:avLst/>
          </a:prstGeom>
        </p:spPr>
      </p:pic>
      <p:pic>
        <p:nvPicPr>
          <p:cNvPr id="6" name="Picture 5" descr="A picture containing vector graphics&#10;&#10;Description generated with high confidence">
            <a:extLst>
              <a:ext uri="{FF2B5EF4-FFF2-40B4-BE49-F238E27FC236}">
                <a16:creationId xmlns:a16="http://schemas.microsoft.com/office/drawing/2014/main" id="{EC3497B8-3966-486B-9BE3-9EE00507C7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07448" y="2032253"/>
            <a:ext cx="1600200" cy="1600200"/>
          </a:xfrm>
          <a:prstGeom prst="rect">
            <a:avLst/>
          </a:prstGeom>
        </p:spPr>
      </p:pic>
      <p:sp>
        <p:nvSpPr>
          <p:cNvPr id="7" name="TextBox 6">
            <a:extLst>
              <a:ext uri="{FF2B5EF4-FFF2-40B4-BE49-F238E27FC236}">
                <a16:creationId xmlns:a16="http://schemas.microsoft.com/office/drawing/2014/main" id="{FB2D196E-B667-498A-9C3B-E2854A066ECE}"/>
              </a:ext>
            </a:extLst>
          </p:cNvPr>
          <p:cNvSpPr txBox="1"/>
          <p:nvPr/>
        </p:nvSpPr>
        <p:spPr>
          <a:xfrm>
            <a:off x="10307648" y="2647687"/>
            <a:ext cx="599331"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Face</a:t>
            </a:r>
          </a:p>
        </p:txBody>
      </p:sp>
      <p:sp>
        <p:nvSpPr>
          <p:cNvPr id="8" name="TextBox 7">
            <a:extLst>
              <a:ext uri="{FF2B5EF4-FFF2-40B4-BE49-F238E27FC236}">
                <a16:creationId xmlns:a16="http://schemas.microsoft.com/office/drawing/2014/main" id="{135C6273-B0DA-430F-8F05-87C09BCD3474}"/>
              </a:ext>
            </a:extLst>
          </p:cNvPr>
          <p:cNvSpPr txBox="1"/>
          <p:nvPr/>
        </p:nvSpPr>
        <p:spPr>
          <a:xfrm>
            <a:off x="7120632" y="4459233"/>
            <a:ext cx="13994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Not a face</a:t>
            </a:r>
          </a:p>
        </p:txBody>
      </p:sp>
      <p:pic>
        <p:nvPicPr>
          <p:cNvPr id="9" name="Picture 8">
            <a:extLst>
              <a:ext uri="{FF2B5EF4-FFF2-40B4-BE49-F238E27FC236}">
                <a16:creationId xmlns:a16="http://schemas.microsoft.com/office/drawing/2014/main" id="{0B5F7B6D-7388-4246-95AA-172B809F1A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65697" y="3843799"/>
            <a:ext cx="1600200" cy="1600200"/>
          </a:xfrm>
          <a:prstGeom prst="rect">
            <a:avLst/>
          </a:prstGeom>
        </p:spPr>
      </p:pic>
      <p:pic>
        <p:nvPicPr>
          <p:cNvPr id="10" name="Picture 9">
            <a:extLst>
              <a:ext uri="{FF2B5EF4-FFF2-40B4-BE49-F238E27FC236}">
                <a16:creationId xmlns:a16="http://schemas.microsoft.com/office/drawing/2014/main" id="{DFC6609E-32E6-40F0-9AA2-B1700F2609A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601230" y="3749321"/>
            <a:ext cx="1856063" cy="1833760"/>
          </a:xfrm>
          <a:prstGeom prst="rect">
            <a:avLst/>
          </a:prstGeom>
        </p:spPr>
      </p:pic>
      <p:sp>
        <p:nvSpPr>
          <p:cNvPr id="11" name="TextBox 10">
            <a:extLst>
              <a:ext uri="{FF2B5EF4-FFF2-40B4-BE49-F238E27FC236}">
                <a16:creationId xmlns:a16="http://schemas.microsoft.com/office/drawing/2014/main" id="{A38BCFE4-3CAB-4F7C-9334-3C00018ED2CC}"/>
              </a:ext>
            </a:extLst>
          </p:cNvPr>
          <p:cNvSpPr txBox="1"/>
          <p:nvPr/>
        </p:nvSpPr>
        <p:spPr>
          <a:xfrm>
            <a:off x="10310901" y="4481535"/>
            <a:ext cx="139942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panose="020B0502040204020203" pitchFamily="34" charset="0"/>
                <a:ea typeface="+mn-ea"/>
                <a:cs typeface="Segoe UI" panose="020B0502040204020203" pitchFamily="34" charset="0"/>
              </a:rPr>
              <a:t>Not a face</a:t>
            </a:r>
          </a:p>
        </p:txBody>
      </p:sp>
      <p:sp>
        <p:nvSpPr>
          <p:cNvPr id="12" name="TextBox 11">
            <a:extLst>
              <a:ext uri="{FF2B5EF4-FFF2-40B4-BE49-F238E27FC236}">
                <a16:creationId xmlns:a16="http://schemas.microsoft.com/office/drawing/2014/main" id="{BD2702F3-2E12-4E3F-8F04-5E4BE861977F}"/>
              </a:ext>
            </a:extLst>
          </p:cNvPr>
          <p:cNvSpPr txBox="1"/>
          <p:nvPr/>
        </p:nvSpPr>
        <p:spPr>
          <a:xfrm>
            <a:off x="3151487" y="2925468"/>
            <a:ext cx="1519968" cy="206210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f</a:t>
            </a:r>
            <a: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t>(x)</a:t>
            </a:r>
            <a:br>
              <a:rPr kumimoji="0" lang="en-US" sz="7200" b="0" i="0" u="none" strike="noStrike" kern="1200" cap="none" spc="0" normalizeH="0" baseline="0" noProof="0">
                <a:ln>
                  <a:noFill/>
                </a:ln>
                <a:solidFill>
                  <a:schemeClr val="bg2">
                    <a:lumMod val="90000"/>
                  </a:schemeClr>
                </a:solidFill>
                <a:effectLst/>
                <a:uLnTx/>
                <a:uFillTx/>
                <a:latin typeface="Calibri" panose="020F0502020204030204"/>
                <a:ea typeface="+mn-ea"/>
                <a:cs typeface="+mn-cs"/>
              </a:rPr>
            </a:br>
            <a:r>
              <a:rPr kumimoji="0" lang="en-US" sz="3200" b="0" i="1" u="none" strike="noStrike" kern="1200" cap="none" spc="0" normalizeH="0" baseline="0" noProof="0">
                <a:ln>
                  <a:noFill/>
                </a:ln>
                <a:solidFill>
                  <a:schemeClr val="bg2">
                    <a:lumMod val="90000"/>
                  </a:schemeClr>
                </a:solidFill>
                <a:effectLst/>
                <a:uLnTx/>
                <a:uFillTx/>
                <a:latin typeface="Calibri" panose="020F0502020204030204"/>
                <a:ea typeface="+mn-ea"/>
                <a:cs typeface="+mn-cs"/>
              </a:rPr>
              <a:t>Model</a:t>
            </a:r>
            <a:endParaRPr kumimoji="0" lang="en-US" sz="9600" b="0" i="1" u="none" strike="noStrike" kern="1200" cap="none" spc="0" normalizeH="0" baseline="0" noProof="0">
              <a:ln>
                <a:noFill/>
              </a:ln>
              <a:solidFill>
                <a:schemeClr val="bg2">
                  <a:lumMod val="90000"/>
                </a:schemeClr>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90900B7D-0CF3-4A6C-90D1-A71CC257B9B6}"/>
              </a:ext>
            </a:extLst>
          </p:cNvPr>
          <p:cNvSpPr txBox="1"/>
          <p:nvPr/>
        </p:nvSpPr>
        <p:spPr>
          <a:xfrm>
            <a:off x="4502353" y="1227771"/>
            <a:ext cx="1223412" cy="45089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700" b="0" i="0" u="none" strike="noStrike" kern="1200" cap="none" spc="0" normalizeH="0" baseline="0" noProof="0">
                <a:ln>
                  <a:noFill/>
                </a:ln>
                <a:solidFill>
                  <a:schemeClr val="bg2">
                    <a:lumMod val="90000"/>
                  </a:schemeClr>
                </a:solidFill>
                <a:effectLst/>
                <a:uLnTx/>
                <a:uFillTx/>
                <a:latin typeface="Segoe UI Light" panose="020B0502040204020203" pitchFamily="34" charset="0"/>
                <a:ea typeface="+mn-ea"/>
                <a:cs typeface="Segoe UI Light" panose="020B0502040204020203" pitchFamily="34" charset="0"/>
              </a:rPr>
              <a:t>{</a:t>
            </a:r>
          </a:p>
        </p:txBody>
      </p:sp>
      <p:sp>
        <p:nvSpPr>
          <p:cNvPr id="14" name="Title 1">
            <a:extLst>
              <a:ext uri="{FF2B5EF4-FFF2-40B4-BE49-F238E27FC236}">
                <a16:creationId xmlns:a16="http://schemas.microsoft.com/office/drawing/2014/main" id="{C1D78C4B-2E42-4E48-8643-99DC228747B0}"/>
              </a:ext>
            </a:extLst>
          </p:cNvPr>
          <p:cNvSpPr txBox="1">
            <a:spLocks/>
          </p:cNvSpPr>
          <p:nvPr/>
        </p:nvSpPr>
        <p:spPr>
          <a:xfrm>
            <a:off x="176002" y="130566"/>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endParaRPr kumimoji="0" lang="en-US" sz="5333" b="0" i="0" u="none" strike="noStrike" kern="1200" cap="none" spc="-100" normalizeH="0" baseline="0" noProof="0">
              <a:ln w="3175">
                <a:noFill/>
              </a:ln>
              <a:solidFill>
                <a:prstClr val="white">
                  <a:lumMod val="50000"/>
                </a:prstClr>
              </a:solidFill>
              <a:effectLst/>
              <a:uLnTx/>
              <a:uFillTx/>
              <a:latin typeface="Segoe UI Semibold" panose="020B0702040204020203" pitchFamily="34" charset="0"/>
              <a:ea typeface="+mn-ea"/>
              <a:cs typeface="Segoe UI" pitchFamily="34" charset="0"/>
            </a:endParaRPr>
          </a:p>
        </p:txBody>
      </p:sp>
      <p:sp>
        <p:nvSpPr>
          <p:cNvPr id="15" name="TextBox 14">
            <a:extLst>
              <a:ext uri="{FF2B5EF4-FFF2-40B4-BE49-F238E27FC236}">
                <a16:creationId xmlns:a16="http://schemas.microsoft.com/office/drawing/2014/main" id="{86E0D8ED-8503-48E9-9738-65C8251E1AE0}"/>
              </a:ext>
            </a:extLst>
          </p:cNvPr>
          <p:cNvSpPr txBox="1"/>
          <p:nvPr/>
        </p:nvSpPr>
        <p:spPr>
          <a:xfrm>
            <a:off x="105336" y="2539965"/>
            <a:ext cx="449488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Machine Learning creates a</a:t>
            </a:r>
          </a:p>
        </p:txBody>
      </p:sp>
      <p:sp>
        <p:nvSpPr>
          <p:cNvPr id="16" name="TextBox 15">
            <a:extLst>
              <a:ext uri="{FF2B5EF4-FFF2-40B4-BE49-F238E27FC236}">
                <a16:creationId xmlns:a16="http://schemas.microsoft.com/office/drawing/2014/main" id="{A289C861-3060-4467-8F91-F8AF460CD06B}"/>
              </a:ext>
            </a:extLst>
          </p:cNvPr>
          <p:cNvSpPr txBox="1"/>
          <p:nvPr/>
        </p:nvSpPr>
        <p:spPr>
          <a:xfrm>
            <a:off x="2266843" y="4987571"/>
            <a:ext cx="250100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solidFill>
                  <a:prstClr val="black"/>
                </a:solidFill>
                <a:latin typeface="Segoe UI" panose="020B0502040204020203" pitchFamily="34" charset="0"/>
                <a:cs typeface="Segoe UI" panose="020B0502040204020203" pitchFamily="34" charset="0"/>
              </a:rPr>
              <a:t>u</a:t>
            </a:r>
            <a:r>
              <a:rPr kumimoji="0" lang="en-US" sz="2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sing this data</a:t>
            </a:r>
          </a:p>
        </p:txBody>
      </p:sp>
      <p:sp>
        <p:nvSpPr>
          <p:cNvPr id="17" name="Title 1">
            <a:extLst>
              <a:ext uri="{FF2B5EF4-FFF2-40B4-BE49-F238E27FC236}">
                <a16:creationId xmlns:a16="http://schemas.microsoft.com/office/drawing/2014/main" id="{B911347D-BA9C-4597-909E-63E2C88B0D13}"/>
              </a:ext>
            </a:extLst>
          </p:cNvPr>
          <p:cNvSpPr txBox="1">
            <a:spLocks/>
          </p:cNvSpPr>
          <p:nvPr/>
        </p:nvSpPr>
        <p:spPr>
          <a:xfrm>
            <a:off x="419403" y="456031"/>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Machine Learning  </a:t>
            </a:r>
            <a:b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br>
            <a:r>
              <a:rPr kumimoji="0" lang="en-US" sz="4400" b="0" i="0" u="none" strike="noStrike" kern="1200" cap="none" spc="-100" normalizeH="0" baseline="0" noProof="0">
                <a:ln w="3175">
                  <a:noFill/>
                </a:ln>
                <a:solidFill>
                  <a:srgbClr val="505050"/>
                </a:solidFill>
                <a:effectLst/>
                <a:uLnTx/>
                <a:uFillTx/>
                <a:latin typeface="Segoe UI Light"/>
                <a:ea typeface="+mn-ea"/>
                <a:cs typeface="Segoe UI" pitchFamily="34" charset="0"/>
              </a:rPr>
              <a:t>“Programming the </a:t>
            </a:r>
            <a:r>
              <a:rPr kumimoji="0" lang="en-US" sz="4400" b="0" i="0" u="none" strike="noStrike" kern="1200" cap="none" spc="-100" normalizeH="0" baseline="0" noProof="0" err="1">
                <a:ln w="3175">
                  <a:noFill/>
                </a:ln>
                <a:solidFill>
                  <a:srgbClr val="505050"/>
                </a:solidFill>
                <a:effectLst/>
                <a:uLnTx/>
                <a:uFillTx/>
                <a:latin typeface="Segoe UI Light"/>
                <a:ea typeface="+mn-ea"/>
                <a:cs typeface="Segoe UI" pitchFamily="34" charset="0"/>
              </a:rPr>
              <a:t>UnProgrammable</a:t>
            </a:r>
            <a:r>
              <a:rPr kumimoji="0" lang="en-US" sz="4400" b="0" i="0" u="none" strike="noStrike" kern="1200" cap="none" spc="-100" normalizeH="0" baseline="0" noProof="0">
                <a:ln w="3175">
                  <a:noFill/>
                </a:ln>
                <a:solidFill>
                  <a:srgbClr val="505050"/>
                </a:solidFill>
                <a:effectLst/>
                <a:uLnTx/>
                <a:uFillTx/>
                <a:latin typeface="Segoe UI Light"/>
                <a:ea typeface="+mn-ea"/>
                <a:cs typeface="Segoe UI" pitchFamily="34" charset="0"/>
              </a:rPr>
              <a:t>”</a:t>
            </a:r>
            <a:endParaRPr kumimoji="0" lang="en-US" sz="4400" b="0" i="0" u="none" strike="noStrike" kern="1200" cap="none" spc="-100" normalizeH="0" baseline="0" noProof="0">
              <a:ln w="3175">
                <a:noFill/>
              </a:ln>
              <a:solidFill>
                <a:srgbClr val="505050"/>
              </a:solidFill>
              <a:effectLst/>
              <a:uLnTx/>
              <a:uFillTx/>
              <a:latin typeface="Segoe UI Semibold" panose="020B0702040204020203" pitchFamily="34" charset="0"/>
              <a:ea typeface="+mn-ea"/>
              <a:cs typeface="Segoe UI" pitchFamily="34" charset="0"/>
            </a:endParaRPr>
          </a:p>
        </p:txBody>
      </p:sp>
    </p:spTree>
    <p:extLst>
      <p:ext uri="{BB962C8B-B14F-4D97-AF65-F5344CB8AC3E}">
        <p14:creationId xmlns:p14="http://schemas.microsoft.com/office/powerpoint/2010/main" val="1411063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2B6B53C-BFD5-46A3-B910-94830111661B}"/>
              </a:ext>
            </a:extLst>
          </p:cNvPr>
          <p:cNvPicPr>
            <a:picLocks noChangeAspect="1"/>
          </p:cNvPicPr>
          <p:nvPr/>
        </p:nvPicPr>
        <p:blipFill>
          <a:blip r:embed="rId3"/>
          <a:stretch>
            <a:fillRect/>
          </a:stretch>
        </p:blipFill>
        <p:spPr>
          <a:xfrm>
            <a:off x="5429471" y="-6070"/>
            <a:ext cx="6762529" cy="6858000"/>
          </a:xfrm>
          <a:prstGeom prst="rect">
            <a:avLst/>
          </a:prstGeom>
        </p:spPr>
      </p:pic>
      <p:pic>
        <p:nvPicPr>
          <p:cNvPr id="6" name="Picture 5">
            <a:extLst>
              <a:ext uri="{FF2B5EF4-FFF2-40B4-BE49-F238E27FC236}">
                <a16:creationId xmlns:a16="http://schemas.microsoft.com/office/drawing/2014/main" id="{B380FE6B-79E6-4254-AFDC-DE52AE973B87}"/>
              </a:ext>
            </a:extLst>
          </p:cNvPr>
          <p:cNvPicPr>
            <a:picLocks noChangeAspect="1"/>
          </p:cNvPicPr>
          <p:nvPr/>
        </p:nvPicPr>
        <p:blipFill>
          <a:blip r:embed="rId4"/>
          <a:stretch>
            <a:fillRect/>
          </a:stretch>
        </p:blipFill>
        <p:spPr>
          <a:xfrm>
            <a:off x="565741" y="2893217"/>
            <a:ext cx="3388131" cy="542926"/>
          </a:xfrm>
          <a:prstGeom prst="rect">
            <a:avLst/>
          </a:prstGeom>
        </p:spPr>
      </p:pic>
      <p:sp>
        <p:nvSpPr>
          <p:cNvPr id="14" name="Title 1">
            <a:extLst>
              <a:ext uri="{FF2B5EF4-FFF2-40B4-BE49-F238E27FC236}">
                <a16:creationId xmlns:a16="http://schemas.microsoft.com/office/drawing/2014/main" id="{E5566DE3-6C5F-4376-A436-B7BFE040FAAB}"/>
              </a:ext>
            </a:extLst>
          </p:cNvPr>
          <p:cNvSpPr txBox="1">
            <a:spLocks/>
          </p:cNvSpPr>
          <p:nvPr/>
        </p:nvSpPr>
        <p:spPr>
          <a:xfrm>
            <a:off x="-3369921" y="1611328"/>
            <a:ext cx="11526644"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2700" b="1" i="0" u="none" strike="noStrike" kern="1200" cap="none" spc="-100" normalizeH="0" baseline="0" noProof="0" dirty="0">
                <a:ln w="3175">
                  <a:noFill/>
                </a:ln>
                <a:solidFill>
                  <a:srgbClr val="505050"/>
                </a:solidFill>
                <a:effectLst/>
                <a:uLnTx/>
                <a:uFillTx/>
                <a:latin typeface="Segoe UI Light" panose="020B0502040204020203" pitchFamily="34" charset="0"/>
                <a:cs typeface="Segoe UI Light" panose="020B0502040204020203" pitchFamily="34" charset="0"/>
              </a:rPr>
              <a:t>ML.NET Open Source Momentum</a:t>
            </a:r>
          </a:p>
        </p:txBody>
      </p:sp>
      <p:sp>
        <p:nvSpPr>
          <p:cNvPr id="10" name="TextBox 9">
            <a:extLst>
              <a:ext uri="{FF2B5EF4-FFF2-40B4-BE49-F238E27FC236}">
                <a16:creationId xmlns:a16="http://schemas.microsoft.com/office/drawing/2014/main" id="{32EF94AC-A3FC-4F96-912F-0CB45E6A4EE9}"/>
              </a:ext>
            </a:extLst>
          </p:cNvPr>
          <p:cNvSpPr txBox="1"/>
          <p:nvPr/>
        </p:nvSpPr>
        <p:spPr>
          <a:xfrm>
            <a:off x="7842416" y="1305976"/>
            <a:ext cx="1884940"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Downloads</a:t>
            </a:r>
          </a:p>
        </p:txBody>
      </p:sp>
      <p:sp>
        <p:nvSpPr>
          <p:cNvPr id="16" name="TextBox 15">
            <a:extLst>
              <a:ext uri="{FF2B5EF4-FFF2-40B4-BE49-F238E27FC236}">
                <a16:creationId xmlns:a16="http://schemas.microsoft.com/office/drawing/2014/main" id="{27A0B940-D3E9-46D8-A4EF-9E4EA0321D82}"/>
              </a:ext>
            </a:extLst>
          </p:cNvPr>
          <p:cNvSpPr txBox="1"/>
          <p:nvPr/>
        </p:nvSpPr>
        <p:spPr>
          <a:xfrm>
            <a:off x="8011258" y="2631995"/>
            <a:ext cx="1579600"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Commits</a:t>
            </a:r>
          </a:p>
        </p:txBody>
      </p:sp>
      <p:sp>
        <p:nvSpPr>
          <p:cNvPr id="17" name="TextBox 16">
            <a:extLst>
              <a:ext uri="{FF2B5EF4-FFF2-40B4-BE49-F238E27FC236}">
                <a16:creationId xmlns:a16="http://schemas.microsoft.com/office/drawing/2014/main" id="{A8A9E634-4943-4341-8487-5057BBA99922}"/>
              </a:ext>
            </a:extLst>
          </p:cNvPr>
          <p:cNvSpPr txBox="1"/>
          <p:nvPr/>
        </p:nvSpPr>
        <p:spPr>
          <a:xfrm>
            <a:off x="7842416" y="3981990"/>
            <a:ext cx="2181495"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Pull requests </a:t>
            </a:r>
          </a:p>
        </p:txBody>
      </p:sp>
      <p:sp>
        <p:nvSpPr>
          <p:cNvPr id="18" name="TextBox 17">
            <a:extLst>
              <a:ext uri="{FF2B5EF4-FFF2-40B4-BE49-F238E27FC236}">
                <a16:creationId xmlns:a16="http://schemas.microsoft.com/office/drawing/2014/main" id="{3EAC0016-E8AB-401A-AD0F-F44B3B9929D2}"/>
              </a:ext>
            </a:extLst>
          </p:cNvPr>
          <p:cNvSpPr txBox="1"/>
          <p:nvPr/>
        </p:nvSpPr>
        <p:spPr>
          <a:xfrm>
            <a:off x="7942892" y="5332999"/>
            <a:ext cx="2081019" cy="627864"/>
          </a:xfrm>
          <a:prstGeom prst="rect">
            <a:avLst/>
          </a:prstGeom>
          <a:noFill/>
        </p:spPr>
        <p:txBody>
          <a:bodyPr wrap="non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Contributors</a:t>
            </a:r>
          </a:p>
        </p:txBody>
      </p:sp>
      <p:sp>
        <p:nvSpPr>
          <p:cNvPr id="11" name="TextBox 10">
            <a:extLst>
              <a:ext uri="{FF2B5EF4-FFF2-40B4-BE49-F238E27FC236}">
                <a16:creationId xmlns:a16="http://schemas.microsoft.com/office/drawing/2014/main" id="{3EF7668E-3075-4893-B833-F40F48D80451}"/>
              </a:ext>
            </a:extLst>
          </p:cNvPr>
          <p:cNvSpPr txBox="1"/>
          <p:nvPr/>
        </p:nvSpPr>
        <p:spPr>
          <a:xfrm>
            <a:off x="7973589" y="897137"/>
            <a:ext cx="1512273"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   150K+</a:t>
            </a:r>
          </a:p>
        </p:txBody>
      </p:sp>
      <p:sp>
        <p:nvSpPr>
          <p:cNvPr id="24" name="TextBox 23">
            <a:extLst>
              <a:ext uri="{FF2B5EF4-FFF2-40B4-BE49-F238E27FC236}">
                <a16:creationId xmlns:a16="http://schemas.microsoft.com/office/drawing/2014/main" id="{8694AF78-38AB-44A5-B343-B46B95065ABB}"/>
              </a:ext>
            </a:extLst>
          </p:cNvPr>
          <p:cNvSpPr txBox="1"/>
          <p:nvPr/>
        </p:nvSpPr>
        <p:spPr>
          <a:xfrm>
            <a:off x="8266938" y="2223156"/>
            <a:ext cx="1068241"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1,960</a:t>
            </a:r>
          </a:p>
        </p:txBody>
      </p:sp>
      <p:sp>
        <p:nvSpPr>
          <p:cNvPr id="25" name="TextBox 24">
            <a:extLst>
              <a:ext uri="{FF2B5EF4-FFF2-40B4-BE49-F238E27FC236}">
                <a16:creationId xmlns:a16="http://schemas.microsoft.com/office/drawing/2014/main" id="{1F038DB9-DEEF-4C11-BA65-E2AE6ECF2696}"/>
              </a:ext>
            </a:extLst>
          </p:cNvPr>
          <p:cNvSpPr txBox="1"/>
          <p:nvPr/>
        </p:nvSpPr>
        <p:spPr>
          <a:xfrm>
            <a:off x="8343880" y="3588868"/>
            <a:ext cx="1068241"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2,063</a:t>
            </a:r>
          </a:p>
        </p:txBody>
      </p:sp>
      <p:sp>
        <p:nvSpPr>
          <p:cNvPr id="26" name="TextBox 25">
            <a:extLst>
              <a:ext uri="{FF2B5EF4-FFF2-40B4-BE49-F238E27FC236}">
                <a16:creationId xmlns:a16="http://schemas.microsoft.com/office/drawing/2014/main" id="{BAE38D4B-1757-4826-9D79-6D58D044598A}"/>
              </a:ext>
            </a:extLst>
          </p:cNvPr>
          <p:cNvSpPr txBox="1"/>
          <p:nvPr/>
        </p:nvSpPr>
        <p:spPr>
          <a:xfrm>
            <a:off x="8515260" y="4939877"/>
            <a:ext cx="835806" cy="627864"/>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accent1"/>
                </a:solidFill>
              </a:rPr>
              <a:t>135</a:t>
            </a:r>
          </a:p>
        </p:txBody>
      </p:sp>
      <p:pic>
        <p:nvPicPr>
          <p:cNvPr id="27" name="Picture 26">
            <a:extLst>
              <a:ext uri="{FF2B5EF4-FFF2-40B4-BE49-F238E27FC236}">
                <a16:creationId xmlns:a16="http://schemas.microsoft.com/office/drawing/2014/main" id="{A8915D54-A4B9-4DCD-A983-F98DCEAC5D0A}"/>
              </a:ext>
            </a:extLst>
          </p:cNvPr>
          <p:cNvPicPr>
            <a:picLocks noChangeAspect="1"/>
          </p:cNvPicPr>
          <p:nvPr/>
        </p:nvPicPr>
        <p:blipFill>
          <a:blip r:embed="rId5"/>
          <a:stretch>
            <a:fillRect/>
          </a:stretch>
        </p:blipFill>
        <p:spPr>
          <a:xfrm>
            <a:off x="4606200" y="2477387"/>
            <a:ext cx="1651968" cy="1552556"/>
          </a:xfrm>
          <a:prstGeom prst="rect">
            <a:avLst/>
          </a:prstGeom>
        </p:spPr>
      </p:pic>
      <p:pic>
        <p:nvPicPr>
          <p:cNvPr id="2" name="Picture 1">
            <a:extLst>
              <a:ext uri="{FF2B5EF4-FFF2-40B4-BE49-F238E27FC236}">
                <a16:creationId xmlns:a16="http://schemas.microsoft.com/office/drawing/2014/main" id="{6DD7D885-EC36-4599-81CC-DF5FD8A06C2F}"/>
              </a:ext>
            </a:extLst>
          </p:cNvPr>
          <p:cNvPicPr>
            <a:picLocks noChangeAspect="1"/>
          </p:cNvPicPr>
          <p:nvPr/>
        </p:nvPicPr>
        <p:blipFill>
          <a:blip r:embed="rId6"/>
          <a:stretch>
            <a:fillRect/>
          </a:stretch>
        </p:blipFill>
        <p:spPr>
          <a:xfrm>
            <a:off x="130010" y="3401293"/>
            <a:ext cx="4603159" cy="685798"/>
          </a:xfrm>
          <a:prstGeom prst="rect">
            <a:avLst/>
          </a:prstGeom>
        </p:spPr>
      </p:pic>
    </p:spTree>
    <p:extLst>
      <p:ext uri="{BB962C8B-B14F-4D97-AF65-F5344CB8AC3E}">
        <p14:creationId xmlns:p14="http://schemas.microsoft.com/office/powerpoint/2010/main" val="220158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488</Words>
  <Application>Microsoft Office PowerPoint</Application>
  <PresentationFormat>Widescreen</PresentationFormat>
  <Paragraphs>135</Paragraphs>
  <Slides>17</Slides>
  <Notes>9</Notes>
  <HiddenSlides>0</HiddenSlides>
  <MMClips>1</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17</vt:i4>
      </vt:variant>
    </vt:vector>
  </HeadingPairs>
  <TitlesOfParts>
    <vt:vector size="31" baseType="lpstr">
      <vt:lpstr>Arial</vt:lpstr>
      <vt:lpstr>Calibri</vt:lpstr>
      <vt:lpstr>Consolas</vt:lpstr>
      <vt:lpstr>Graphik Light</vt:lpstr>
      <vt:lpstr>Graphik Semibold</vt:lpstr>
      <vt:lpstr>Ink Free</vt:lpstr>
      <vt:lpstr>Segoe UI</vt:lpstr>
      <vt:lpstr>Segoe UI Light</vt:lpstr>
      <vt:lpstr>Segoe UI Semibold</vt:lpstr>
      <vt:lpstr>Segoe UI Semilight</vt:lpstr>
      <vt:lpstr>Wingdings</vt:lpstr>
      <vt:lpstr>1_Dotnet_Template</vt:lpstr>
      <vt:lpstr>9-51056_Build 2019 Breakout_White Template</vt:lpstr>
      <vt:lpstr>1_9-51056_Build 2019 Breakout_White Template</vt:lpstr>
      <vt:lpstr>Introduction to  Machine Learning for .NET</vt:lpstr>
      <vt:lpstr>Ron Dagdag</vt:lpstr>
      <vt:lpstr>Introduction</vt:lpstr>
      <vt:lpstr>programming</vt:lpstr>
      <vt:lpstr>machine learning</vt:lpstr>
      <vt:lpstr>ML Primer</vt:lpstr>
      <vt:lpstr>PowerPoint Presentation</vt:lpstr>
      <vt:lpstr>PowerPoint Presentation</vt:lpstr>
      <vt:lpstr>PowerPoint Presentation</vt:lpstr>
      <vt:lpstr>PowerPoint Presentation</vt:lpstr>
      <vt:lpstr>PowerPoint Presentation</vt:lpstr>
      <vt:lpstr>Three key concepts</vt:lpstr>
      <vt:lpstr>PowerPoint Presentation</vt:lpstr>
      <vt:lpstr>PowerPoint Presentation</vt:lpstr>
      <vt:lpstr>PowerPoint Presentation</vt:lpstr>
      <vt:lpstr>Precision and Recall in 100 Seconds </vt:lpstr>
      <vt:lpstr>Time to give ML.NET a spin!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asthana</dc:creator>
  <cp:lastModifiedBy>Ron Dagdag</cp:lastModifiedBy>
  <cp:revision>36</cp:revision>
  <dcterms:created xsi:type="dcterms:W3CDTF">2019-04-27T06:58:37Z</dcterms:created>
  <dcterms:modified xsi:type="dcterms:W3CDTF">2019-12-11T23:53:18Z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aasthan@microsoft.com</vt:lpwstr>
  </property>
  <property fmtid="{D5CDD505-2E9C-101B-9397-08002B2CF9AE}" pid="5" name="MSIP_Label_f42aa342-8706-4288-bd11-ebb85995028c_SetDate">
    <vt:lpwstr>2019-04-27T07:40:41.4310672Z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e4f77325-9f95-4923-96ba-0b2c9140cd72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